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85" r:id="rId7"/>
    <p:sldId id="260" r:id="rId8"/>
    <p:sldId id="281" r:id="rId9"/>
    <p:sldId id="282" r:id="rId10"/>
    <p:sldId id="275" r:id="rId11"/>
    <p:sldId id="284" r:id="rId12"/>
    <p:sldId id="265" r:id="rId13"/>
    <p:sldId id="266" r:id="rId14"/>
    <p:sldId id="283" r:id="rId15"/>
    <p:sldId id="267" r:id="rId16"/>
    <p:sldId id="268" r:id="rId17"/>
    <p:sldId id="269" r:id="rId18"/>
    <p:sldId id="286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>
        <p:scale>
          <a:sx n="90" d="100"/>
          <a:sy n="90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AC5D-90F0-4F0D-9137-2CA4B89FDB15}" type="datetimeFigureOut">
              <a:rPr lang="it-IT" smtClean="0"/>
              <a:t>09/03/2017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CA1E8-6E19-4CF8-9660-22482FE3F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15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A1E8-6E19-4CF8-9660-22482FE3F4F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98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CA1E8-6E19-4CF8-9660-22482FE3F4F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87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E177-3634-4FBA-9F6B-5FF29606A717}" type="datetime1">
              <a:rPr lang="it-IT" smtClean="0"/>
              <a:t>09/03/2017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6DBE-C22A-4471-8A05-694CB8A4C7F3}" type="datetime1">
              <a:rPr lang="it-IT" smtClean="0"/>
              <a:t>09/03/2017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414E-0E8D-4011-85DF-4F3E1CB1CE91}" type="datetime1">
              <a:rPr lang="it-IT" smtClean="0"/>
              <a:t>09/03/2017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EFA3-1D85-4CB4-B577-C86FCCCB1907}" type="datetime1">
              <a:rPr lang="it-IT" smtClean="0"/>
              <a:t>09/03/2017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DD62-60F2-40C6-8E7C-FCDFC55D0B29}" type="datetime1">
              <a:rPr lang="it-IT" smtClean="0"/>
              <a:t>09/03/2017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6FDB-A031-410E-91AE-23B5829A2251}" type="datetime1">
              <a:rPr lang="it-IT" smtClean="0"/>
              <a:t>09/03/2017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8CD2-AC3A-4175-ADD8-C66AF942299C}" type="datetime1">
              <a:rPr lang="it-IT" smtClean="0"/>
              <a:t>09/03/2017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898C-0121-40FD-AA97-2DC70159A0B7}" type="datetime1">
              <a:rPr lang="it-IT" smtClean="0"/>
              <a:t>09/03/2017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DB40-E137-4851-A659-B515CCCB4179}" type="datetime1">
              <a:rPr lang="it-IT" smtClean="0"/>
              <a:t>09/03/2017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F79D-1C02-4595-BE60-F9273839D788}" type="datetime1">
              <a:rPr lang="it-IT" smtClean="0"/>
              <a:t>09/03/2017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FDF8-AE85-427D-AE6F-11E2C28B0D97}" type="datetime1">
              <a:rPr lang="it-IT" smtClean="0"/>
              <a:t>09/03/2017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362720-8CBC-49EC-BD86-454E78307B4E}" type="datetime1">
              <a:rPr lang="it-IT" smtClean="0"/>
              <a:t>09/03/2017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Patrizia Rateni  IIS Antonio Serra</a:t>
            </a:r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2CFE0-F2B4-482F-A60D-48278385FE94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" TargetMode="External"/><Relationship Id="rId2" Type="http://schemas.openxmlformats.org/officeDocument/2006/relationships/hyperlink" Target="http://www.historytoday.com-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/" TargetMode="External"/><Relationship Id="rId5" Type="http://schemas.openxmlformats.org/officeDocument/2006/relationships/hyperlink" Target="http://www.historylearningsite.20.uk-jews/" TargetMode="External"/><Relationship Id="rId4" Type="http://schemas.openxmlformats.org/officeDocument/2006/relationships/hyperlink" Target="http://www.jpost/com/.../Antisemitismus-2000yea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Clil</a:t>
            </a:r>
            <a:r>
              <a:rPr lang="it-IT" dirty="0" smtClean="0"/>
              <a:t> Unit  </a:t>
            </a:r>
            <a:br>
              <a:rPr lang="it-IT" dirty="0" smtClean="0"/>
            </a:br>
            <a:r>
              <a:rPr lang="it-IT" dirty="0" err="1" smtClean="0"/>
              <a:t>Subject</a:t>
            </a:r>
            <a:r>
              <a:rPr lang="it-IT" dirty="0" smtClean="0"/>
              <a:t>: </a:t>
            </a:r>
            <a:r>
              <a:rPr lang="it-IT" dirty="0" err="1" smtClean="0"/>
              <a:t>History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Crisis</a:t>
            </a:r>
            <a:r>
              <a:rPr lang="it-IT" dirty="0" smtClean="0"/>
              <a:t>  of the 14th </a:t>
            </a:r>
            <a:r>
              <a:rPr lang="it-IT" dirty="0" err="1" smtClean="0"/>
              <a:t>century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err="1" smtClean="0"/>
              <a:t>Crisis</a:t>
            </a:r>
            <a:r>
              <a:rPr lang="it-IT" i="1" dirty="0" smtClean="0"/>
              <a:t> : </a:t>
            </a:r>
            <a:r>
              <a:rPr lang="it-IT" i="1" dirty="0" err="1" smtClean="0"/>
              <a:t>only</a:t>
            </a:r>
            <a:r>
              <a:rPr lang="it-IT" i="1" dirty="0" smtClean="0"/>
              <a:t> an </a:t>
            </a:r>
            <a:r>
              <a:rPr lang="it-IT" i="1" dirty="0" err="1" smtClean="0"/>
              <a:t>accident</a:t>
            </a:r>
            <a:r>
              <a:rPr lang="it-IT" i="1" dirty="0" smtClean="0"/>
              <a:t>  or an </a:t>
            </a:r>
            <a:r>
              <a:rPr lang="it-IT" i="1" dirty="0" err="1" smtClean="0"/>
              <a:t>opportunity</a:t>
            </a:r>
            <a:r>
              <a:rPr lang="it-IT" i="1" dirty="0" smtClean="0"/>
              <a:t> to </a:t>
            </a:r>
            <a:r>
              <a:rPr lang="it-IT" i="1" dirty="0" err="1" smtClean="0"/>
              <a:t>change</a:t>
            </a:r>
            <a:r>
              <a:rPr lang="it-IT" i="1" dirty="0" smtClean="0"/>
              <a:t> 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07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 special </a:t>
            </a:r>
            <a:r>
              <a:rPr lang="it-IT" sz="2400" dirty="0" err="1" smtClean="0"/>
              <a:t>lesson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 Cognitive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kill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: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Evaluating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Short  and cooperative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summary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  of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factors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of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processes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of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crisis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and of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key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issues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analysed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assigned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choosing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a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topic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linked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to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enhance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further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researching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,with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digital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tools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choice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devise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structure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final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outcome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and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member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realizing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Surprisingly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it-IT" sz="1600" b="1" dirty="0">
                <a:latin typeface="Arial" pitchFamily="34" charset="0"/>
                <a:cs typeface="Arial" pitchFamily="34" charset="0"/>
              </a:rPr>
              <a:t>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various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thread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inquiry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choosen</a:t>
            </a:r>
            <a:r>
              <a:rPr 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by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, in a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quite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free way, 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among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key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issues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defined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among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the more general  cultural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linked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with the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 typeface="Wingdings" pitchFamily="2" charset="2"/>
              <a:buChar char="q"/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fear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in social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behaviour</a:t>
            </a:r>
            <a:endParaRPr lang="it-IT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antisemitism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history</a:t>
            </a:r>
            <a:endParaRPr lang="it-IT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Lazarets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in Europe</a:t>
            </a:r>
          </a:p>
          <a:p>
            <a:pPr>
              <a:buFont typeface="Wingdings" pitchFamily="2" charset="2"/>
              <a:buChar char="q"/>
            </a:pP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question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Why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the «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Scapegoat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»?  </a:t>
            </a:r>
          </a:p>
          <a:p>
            <a:pPr marL="0" indent="0">
              <a:buNone/>
            </a:pPr>
            <a:endParaRPr lang="it-IT" sz="16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29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 smtClean="0"/>
              <a:t>Continue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Preparing  material setting for each group ( websites, references)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Working in groups  :engaging in  writing, combining imagines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textes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with reflections, preparing their outcome , to be presented in the final lesson 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A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good result in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motivation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and a good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feeback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in terms  of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independent thinking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7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</a:t>
            </a:r>
            <a:r>
              <a:rPr lang="it-IT" sz="2400" dirty="0" err="1" smtClean="0"/>
              <a:t>Methodological</a:t>
            </a:r>
            <a:r>
              <a:rPr lang="it-IT" sz="2400" dirty="0" smtClean="0"/>
              <a:t>  </a:t>
            </a:r>
            <a:r>
              <a:rPr lang="it-IT" sz="2400" dirty="0" err="1" smtClean="0"/>
              <a:t>Approach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First of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aim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whole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unit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( of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course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for CLIL)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promoting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fostering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learner’s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authonomy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grading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complexities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learner’s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criticism</a:t>
            </a: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reason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teaching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has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 to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plan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manage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a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low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anxiety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setting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 , 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near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to the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’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life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possible,where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high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thinking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skill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can take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shape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marL="0" indent="0">
              <a:buNone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to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promote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foster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dinamic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intense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interaction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expecially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among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students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to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adopt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</a:t>
            </a:r>
          </a:p>
          <a:p>
            <a:pPr>
              <a:buFont typeface="Wingdings" pitchFamily="2" charset="2"/>
              <a:buChar char="q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 «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tudent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centered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teaching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Cooperative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learning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Teamworking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Scaffolding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strategies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( for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both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Choice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an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argument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or a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theme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by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reflecting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action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found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out  for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stimulating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motivation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pay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attention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to the feedback , for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eventually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changing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approach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setting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To use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every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in a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flexible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reflective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way,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giving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priority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to  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one’s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own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experience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53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Assessment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891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First of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, I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various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assessment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tecniques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for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stages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Clil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Unit</a:t>
            </a:r>
          </a:p>
          <a:p>
            <a:pPr marL="0" indent="0">
              <a:buNone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Each   of them  involves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learner and teacher in a real dialogue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about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the process of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dual focused learning 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Every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tecnique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built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around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principle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 : in the 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dual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focused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evaluation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of 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achievement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of cognitive goal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priority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  :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doesn’t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mean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correctness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isn’timportant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can  by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during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the  cognitive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improve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. For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stopping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interaktive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communication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errors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can be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corrected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the end of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phase</a:t>
            </a:r>
            <a:endParaRPr lang="it-IT" sz="16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exercises proposed are easier to assess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matching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 or false,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cloze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exercises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it’s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a formative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evaluation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for the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thinking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develops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i="1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 a « task»</a:t>
            </a:r>
          </a:p>
          <a:p>
            <a:pPr>
              <a:buFont typeface="Wingdings" pitchFamily="2" charset="2"/>
              <a:buChar char="q"/>
            </a:pP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Moreover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formal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informal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evaluation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intersect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expecially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take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account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partecipation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asking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fullfilling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 the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obligations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, in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attitude</a:t>
            </a:r>
            <a:r>
              <a:rPr lang="it-IT" sz="1600" b="1" i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b="1" i="1" dirty="0" err="1" smtClean="0">
                <a:latin typeface="Arial" pitchFamily="34" charset="0"/>
                <a:cs typeface="Arial" pitchFamily="34" charset="0"/>
              </a:rPr>
              <a:t>response</a:t>
            </a:r>
            <a:endParaRPr lang="it-IT" sz="1600" b="1" i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530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Criteria</a:t>
            </a:r>
            <a:r>
              <a:rPr lang="it-IT" sz="2400" dirty="0" smtClean="0"/>
              <a:t> for </a:t>
            </a:r>
            <a:r>
              <a:rPr lang="it-IT" sz="2400" dirty="0" err="1" smtClean="0"/>
              <a:t>assessment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In a CLIL class, evaluation is associated with peer evaluation and with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self evaluation and will take the form of a dynamic process that constantly evolves.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Parameter for assessment and formative evaluation  is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the achievement of the  specific cognitive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skills ,one  with development of language skills,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at several levels, which correspond to a score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Observation’s rubrics </a:t>
            </a:r>
            <a:r>
              <a:rPr lang="en-US" sz="1600" b="1">
                <a:latin typeface="Arial" pitchFamily="34" charset="0"/>
                <a:cs typeface="Arial" pitchFamily="34" charset="0"/>
              </a:rPr>
              <a:t>and </a:t>
            </a:r>
            <a:r>
              <a:rPr lang="en-US" sz="1600" b="1" smtClean="0">
                <a:latin typeface="Arial" pitchFamily="34" charset="0"/>
                <a:cs typeface="Arial" pitchFamily="34" charset="0"/>
              </a:rPr>
              <a:t>analytical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cognitive  grids ( like those  normally used in my teaching subject) are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indoubtely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useful to rate individual  learning progress, if they are used in a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flexibel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mode, according to the task and to the classroom 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63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Reflection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3192" lvl="1" indent="0">
              <a:buNone/>
            </a:pPr>
            <a:r>
              <a:rPr lang="it-IT" sz="1600" dirty="0" smtClean="0">
                <a:latin typeface="+mj-lt"/>
              </a:rPr>
              <a:t>Positive </a:t>
            </a:r>
            <a:r>
              <a:rPr lang="it-IT" sz="1600" dirty="0" err="1" smtClean="0">
                <a:latin typeface="+mj-lt"/>
              </a:rPr>
              <a:t>results</a:t>
            </a:r>
            <a:r>
              <a:rPr lang="it-IT" sz="1600" dirty="0" smtClean="0">
                <a:latin typeface="+mj-lt"/>
              </a:rPr>
              <a:t> : </a:t>
            </a:r>
          </a:p>
          <a:p>
            <a:pPr lvl="1"/>
            <a:r>
              <a:rPr lang="it-IT" sz="1600" dirty="0" err="1" smtClean="0">
                <a:latin typeface="+mj-lt"/>
              </a:rPr>
              <a:t>Attitude</a:t>
            </a:r>
            <a:r>
              <a:rPr lang="it-IT" sz="1600" dirty="0" smtClean="0">
                <a:latin typeface="+mj-lt"/>
              </a:rPr>
              <a:t> and </a:t>
            </a:r>
            <a:r>
              <a:rPr lang="it-IT" sz="1600" dirty="0" err="1" smtClean="0">
                <a:latin typeface="+mj-lt"/>
              </a:rPr>
              <a:t>motivation</a:t>
            </a:r>
            <a:r>
              <a:rPr lang="it-IT" sz="1600" dirty="0" smtClean="0">
                <a:latin typeface="+mj-lt"/>
              </a:rPr>
              <a:t> of </a:t>
            </a:r>
            <a:r>
              <a:rPr lang="it-IT" sz="1600" dirty="0" err="1" smtClean="0">
                <a:latin typeface="+mj-lt"/>
              </a:rPr>
              <a:t>students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have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been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visible</a:t>
            </a:r>
            <a:r>
              <a:rPr lang="it-IT" sz="1600" dirty="0" smtClean="0">
                <a:latin typeface="+mj-lt"/>
              </a:rPr>
              <a:t>, 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during</a:t>
            </a:r>
            <a:r>
              <a:rPr lang="it-IT" sz="1600" dirty="0" smtClean="0">
                <a:latin typeface="+mj-lt"/>
              </a:rPr>
              <a:t> the </a:t>
            </a:r>
            <a:r>
              <a:rPr lang="it-IT" sz="1600" dirty="0" err="1" smtClean="0">
                <a:latin typeface="+mj-lt"/>
              </a:rPr>
              <a:t>whole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activity</a:t>
            </a:r>
            <a:r>
              <a:rPr lang="it-IT" sz="1600" dirty="0" smtClean="0">
                <a:latin typeface="+mj-lt"/>
              </a:rPr>
              <a:t> : </a:t>
            </a:r>
            <a:r>
              <a:rPr lang="it-IT" sz="1600" dirty="0" err="1" smtClean="0">
                <a:latin typeface="+mj-lt"/>
              </a:rPr>
              <a:t>It’s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undoubtely</a:t>
            </a:r>
            <a:r>
              <a:rPr lang="it-IT" sz="1600" dirty="0" smtClean="0">
                <a:latin typeface="+mj-lt"/>
              </a:rPr>
              <a:t>   for </a:t>
            </a:r>
            <a:r>
              <a:rPr lang="it-IT" sz="1600" dirty="0" err="1" smtClean="0">
                <a:latin typeface="+mj-lt"/>
              </a:rPr>
              <a:t>them</a:t>
            </a:r>
            <a:r>
              <a:rPr lang="it-IT" sz="1600" dirty="0" smtClean="0">
                <a:latin typeface="+mj-lt"/>
              </a:rPr>
              <a:t>   </a:t>
            </a:r>
            <a:r>
              <a:rPr lang="it-IT" sz="1600" dirty="0" err="1" smtClean="0">
                <a:latin typeface="+mj-lt"/>
              </a:rPr>
              <a:t>engaging</a:t>
            </a:r>
            <a:r>
              <a:rPr lang="it-IT" sz="1600" dirty="0" smtClean="0">
                <a:latin typeface="+mj-lt"/>
              </a:rPr>
              <a:t>     </a:t>
            </a:r>
            <a:r>
              <a:rPr lang="it-IT" sz="1600" dirty="0" err="1" smtClean="0">
                <a:latin typeface="+mj-lt"/>
              </a:rPr>
              <a:t>when</a:t>
            </a:r>
            <a:r>
              <a:rPr lang="it-IT" sz="1600" dirty="0" smtClean="0">
                <a:latin typeface="+mj-lt"/>
              </a:rPr>
              <a:t>  </a:t>
            </a:r>
            <a:r>
              <a:rPr lang="it-IT" sz="1600" dirty="0" err="1" smtClean="0">
                <a:latin typeface="+mj-lt"/>
              </a:rPr>
              <a:t>they</a:t>
            </a:r>
            <a:r>
              <a:rPr lang="it-IT" sz="1600" dirty="0" smtClean="0">
                <a:latin typeface="+mj-lt"/>
              </a:rPr>
              <a:t> are </a:t>
            </a:r>
            <a:r>
              <a:rPr lang="it-IT" sz="1600" dirty="0" err="1" smtClean="0">
                <a:latin typeface="+mj-lt"/>
              </a:rPr>
              <a:t>allowed</a:t>
            </a:r>
            <a:r>
              <a:rPr lang="it-IT" sz="1600" dirty="0" smtClean="0">
                <a:latin typeface="+mj-lt"/>
              </a:rPr>
              <a:t> to </a:t>
            </a:r>
            <a:r>
              <a:rPr lang="it-IT" sz="1600" dirty="0" err="1" smtClean="0">
                <a:latin typeface="+mj-lt"/>
              </a:rPr>
              <a:t>choose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their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own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thread</a:t>
            </a:r>
            <a:r>
              <a:rPr lang="it-IT" sz="1600" dirty="0" smtClean="0">
                <a:latin typeface="+mj-lt"/>
              </a:rPr>
              <a:t> of </a:t>
            </a:r>
            <a:r>
              <a:rPr lang="it-IT" sz="1600" dirty="0" err="1" smtClean="0">
                <a:latin typeface="+mj-lt"/>
              </a:rPr>
              <a:t>inquiring</a:t>
            </a:r>
            <a:r>
              <a:rPr lang="it-IT" sz="1600" dirty="0" smtClean="0">
                <a:latin typeface="+mj-lt"/>
              </a:rPr>
              <a:t>  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smtClean="0">
                <a:latin typeface="+mj-lt"/>
              </a:rPr>
              <a:t>and </a:t>
            </a:r>
            <a:r>
              <a:rPr lang="it-IT" sz="1600" dirty="0" err="1" smtClean="0">
                <a:latin typeface="+mj-lt"/>
              </a:rPr>
              <a:t>enhancing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concepts</a:t>
            </a:r>
            <a:r>
              <a:rPr lang="it-IT" sz="1600" dirty="0" smtClean="0">
                <a:latin typeface="+mj-lt"/>
              </a:rPr>
              <a:t> and </a:t>
            </a:r>
            <a:r>
              <a:rPr lang="it-IT" sz="1600" dirty="0" err="1" smtClean="0">
                <a:latin typeface="+mj-lt"/>
              </a:rPr>
              <a:t>relationships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between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concepts</a:t>
            </a:r>
            <a:r>
              <a:rPr lang="it-IT" sz="1600" dirty="0" smtClean="0">
                <a:latin typeface="+mj-lt"/>
              </a:rPr>
              <a:t>   on the  web ; </a:t>
            </a:r>
            <a:r>
              <a:rPr lang="it-IT" sz="1600" dirty="0" err="1" smtClean="0">
                <a:latin typeface="+mj-lt"/>
              </a:rPr>
              <a:t>moreover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they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get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involved</a:t>
            </a:r>
            <a:r>
              <a:rPr lang="it-IT" sz="1600" dirty="0" smtClean="0">
                <a:latin typeface="+mj-lt"/>
              </a:rPr>
              <a:t> in planning the </a:t>
            </a:r>
            <a:r>
              <a:rPr lang="it-IT" sz="1600" dirty="0" err="1" smtClean="0">
                <a:latin typeface="+mj-lt"/>
              </a:rPr>
              <a:t>final</a:t>
            </a:r>
            <a:r>
              <a:rPr lang="it-IT" sz="1600" dirty="0" smtClean="0">
                <a:latin typeface="+mj-lt"/>
              </a:rPr>
              <a:t> work and in  </a:t>
            </a:r>
            <a:r>
              <a:rPr lang="it-IT" sz="1600" dirty="0" err="1" smtClean="0">
                <a:latin typeface="+mj-lt"/>
              </a:rPr>
              <a:t>combining</a:t>
            </a:r>
            <a:r>
              <a:rPr lang="it-IT" sz="1600" dirty="0" smtClean="0">
                <a:latin typeface="+mj-lt"/>
              </a:rPr>
              <a:t> the </a:t>
            </a:r>
            <a:r>
              <a:rPr lang="it-IT" sz="1600" dirty="0" err="1" smtClean="0">
                <a:latin typeface="+mj-lt"/>
              </a:rPr>
              <a:t>various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material</a:t>
            </a:r>
            <a:r>
              <a:rPr lang="it-IT" sz="1600" dirty="0" smtClean="0">
                <a:latin typeface="+mj-lt"/>
              </a:rPr>
              <a:t> for the </a:t>
            </a:r>
            <a:r>
              <a:rPr lang="it-IT" sz="1600" dirty="0" err="1" smtClean="0">
                <a:latin typeface="+mj-lt"/>
              </a:rPr>
              <a:t>outcome</a:t>
            </a:r>
            <a:r>
              <a:rPr lang="it-IT" sz="1600" dirty="0" smtClean="0">
                <a:latin typeface="+mj-lt"/>
              </a:rPr>
              <a:t> ,  </a:t>
            </a:r>
            <a:r>
              <a:rPr lang="it-IT" sz="1600" dirty="0" err="1" smtClean="0">
                <a:latin typeface="+mj-lt"/>
              </a:rPr>
              <a:t>as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well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as</a:t>
            </a:r>
            <a:r>
              <a:rPr lang="it-IT" sz="1600" dirty="0" smtClean="0">
                <a:latin typeface="+mj-lt"/>
              </a:rPr>
              <a:t>  </a:t>
            </a:r>
            <a:r>
              <a:rPr lang="it-IT" sz="1600" dirty="0" err="1" smtClean="0">
                <a:latin typeface="+mj-lt"/>
              </a:rPr>
              <a:t>they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want</a:t>
            </a:r>
            <a:r>
              <a:rPr lang="it-IT" sz="1600" dirty="0" smtClean="0">
                <a:latin typeface="+mj-lt"/>
              </a:rPr>
              <a:t> to do</a:t>
            </a:r>
          </a:p>
          <a:p>
            <a:pPr lvl="1"/>
            <a:r>
              <a:rPr lang="it-IT" sz="1600" dirty="0" err="1" smtClean="0">
                <a:latin typeface="+mj-lt"/>
              </a:rPr>
              <a:t>Engaging</a:t>
            </a:r>
            <a:r>
              <a:rPr lang="it-IT" sz="1600" dirty="0" smtClean="0">
                <a:latin typeface="+mj-lt"/>
              </a:rPr>
              <a:t> in a cognitive </a:t>
            </a:r>
            <a:r>
              <a:rPr lang="it-IT" sz="1600" dirty="0" err="1" smtClean="0">
                <a:latin typeface="+mj-lt"/>
              </a:rPr>
              <a:t>process</a:t>
            </a:r>
            <a:r>
              <a:rPr lang="it-IT" sz="1600" dirty="0" smtClean="0">
                <a:latin typeface="+mj-lt"/>
              </a:rPr>
              <a:t>  </a:t>
            </a:r>
            <a:r>
              <a:rPr lang="it-IT" sz="1600" dirty="0" err="1" smtClean="0">
                <a:latin typeface="+mj-lt"/>
              </a:rPr>
              <a:t>involves</a:t>
            </a:r>
            <a:r>
              <a:rPr lang="it-IT" sz="1600" dirty="0" smtClean="0">
                <a:latin typeface="+mj-lt"/>
              </a:rPr>
              <a:t>   more </a:t>
            </a:r>
            <a:r>
              <a:rPr lang="it-IT" sz="1600" dirty="0" err="1" smtClean="0">
                <a:latin typeface="+mj-lt"/>
              </a:rPr>
              <a:t>awareness</a:t>
            </a:r>
            <a:r>
              <a:rPr lang="it-IT" sz="1600" dirty="0" smtClean="0">
                <a:latin typeface="+mj-lt"/>
              </a:rPr>
              <a:t> in </a:t>
            </a:r>
            <a:r>
              <a:rPr lang="it-IT" sz="1600" dirty="0" err="1" smtClean="0">
                <a:latin typeface="+mj-lt"/>
              </a:rPr>
              <a:t>language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acquisition</a:t>
            </a:r>
            <a:endParaRPr lang="it-IT" sz="1600" dirty="0" smtClean="0">
              <a:latin typeface="+mj-lt"/>
            </a:endParaRPr>
          </a:p>
          <a:p>
            <a:pPr lvl="1"/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The use of English, with the support of </a:t>
            </a:r>
            <a:r>
              <a:rPr lang="en-US" sz="1600" dirty="0" err="1" smtClean="0">
                <a:latin typeface="+mj-lt"/>
              </a:rPr>
              <a:t>multimedia,has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made it “more attractive” for students, who have approached it with curiosity </a:t>
            </a:r>
            <a:r>
              <a:rPr lang="en-US" sz="1600" dirty="0" smtClean="0">
                <a:latin typeface="+mj-lt"/>
              </a:rPr>
              <a:t>and interest</a:t>
            </a:r>
            <a:r>
              <a:rPr lang="en-US" sz="1600" dirty="0">
                <a:latin typeface="+mj-lt"/>
              </a:rPr>
              <a:t>. In this sense, the experience in the lab has contributed very </a:t>
            </a:r>
            <a:r>
              <a:rPr lang="en-US" sz="1600" dirty="0" smtClean="0">
                <a:latin typeface="+mj-lt"/>
              </a:rPr>
              <a:t>much </a:t>
            </a:r>
            <a:r>
              <a:rPr lang="it-IT" sz="1600" dirty="0" smtClean="0">
                <a:latin typeface="+mj-lt"/>
              </a:rPr>
              <a:t> </a:t>
            </a:r>
          </a:p>
          <a:p>
            <a:pPr lvl="1"/>
            <a:r>
              <a:rPr lang="it-IT" sz="1600" dirty="0" err="1" smtClean="0">
                <a:latin typeface="+mj-lt"/>
              </a:rPr>
              <a:t>It’s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equally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noteworthy</a:t>
            </a:r>
            <a:r>
              <a:rPr lang="it-IT" sz="1600" dirty="0" smtClean="0">
                <a:latin typeface="+mj-lt"/>
              </a:rPr>
              <a:t>     the </a:t>
            </a:r>
            <a:r>
              <a:rPr lang="it-IT" sz="1600" dirty="0" err="1" smtClean="0">
                <a:latin typeface="+mj-lt"/>
              </a:rPr>
              <a:t>selfevaluation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process</a:t>
            </a:r>
            <a:r>
              <a:rPr lang="it-IT" sz="1600" dirty="0" smtClean="0">
                <a:latin typeface="+mj-lt"/>
              </a:rPr>
              <a:t>, </a:t>
            </a:r>
            <a:r>
              <a:rPr lang="it-IT" sz="1600" dirty="0" err="1" smtClean="0">
                <a:latin typeface="+mj-lt"/>
              </a:rPr>
              <a:t>which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takes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shape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increasingly</a:t>
            </a:r>
            <a:r>
              <a:rPr lang="it-IT" sz="1600" dirty="0" smtClean="0">
                <a:latin typeface="+mj-lt"/>
              </a:rPr>
              <a:t>, </a:t>
            </a:r>
            <a:r>
              <a:rPr lang="it-IT" sz="1600" dirty="0" err="1" smtClean="0">
                <a:latin typeface="+mj-lt"/>
              </a:rPr>
              <a:t>when</a:t>
            </a:r>
            <a:r>
              <a:rPr lang="it-IT" sz="1600" dirty="0" smtClean="0">
                <a:latin typeface="+mj-lt"/>
              </a:rPr>
              <a:t> the </a:t>
            </a:r>
            <a:r>
              <a:rPr lang="it-IT" sz="1600" dirty="0" err="1" smtClean="0">
                <a:latin typeface="+mj-lt"/>
              </a:rPr>
              <a:t>activities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smtClean="0">
                <a:latin typeface="+mj-lt"/>
              </a:rPr>
              <a:t>, in a </a:t>
            </a:r>
            <a:r>
              <a:rPr lang="it-IT" sz="1600" dirty="0" err="1" smtClean="0">
                <a:latin typeface="+mj-lt"/>
              </a:rPr>
              <a:t>grading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complexity</a:t>
            </a:r>
            <a:r>
              <a:rPr lang="it-IT" sz="1600" dirty="0" smtClean="0">
                <a:latin typeface="+mj-lt"/>
              </a:rPr>
              <a:t>, </a:t>
            </a:r>
            <a:r>
              <a:rPr lang="it-IT" sz="1600" dirty="0" err="1" smtClean="0">
                <a:latin typeface="+mj-lt"/>
              </a:rPr>
              <a:t>let</a:t>
            </a:r>
            <a:r>
              <a:rPr lang="it-IT" sz="1600" dirty="0" smtClean="0">
                <a:latin typeface="+mj-lt"/>
              </a:rPr>
              <a:t> the </a:t>
            </a:r>
            <a:r>
              <a:rPr lang="it-IT" sz="1600" dirty="0" err="1" smtClean="0">
                <a:latin typeface="+mj-lt"/>
              </a:rPr>
              <a:t>students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transform</a:t>
            </a:r>
            <a:r>
              <a:rPr lang="it-IT" sz="1600" dirty="0" smtClean="0">
                <a:latin typeface="+mj-lt"/>
              </a:rPr>
              <a:t> the  </a:t>
            </a:r>
            <a:r>
              <a:rPr lang="it-IT" sz="1600" dirty="0" err="1" smtClean="0">
                <a:latin typeface="+mj-lt"/>
              </a:rPr>
              <a:t>understanding</a:t>
            </a:r>
            <a:r>
              <a:rPr lang="it-IT" sz="1600" dirty="0" smtClean="0">
                <a:latin typeface="+mj-lt"/>
              </a:rPr>
              <a:t> in high </a:t>
            </a:r>
            <a:r>
              <a:rPr lang="it-IT" sz="1600" dirty="0" err="1" smtClean="0">
                <a:latin typeface="+mj-lt"/>
              </a:rPr>
              <a:t>order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skill</a:t>
            </a:r>
            <a:r>
              <a:rPr lang="it-IT" sz="1600" dirty="0" smtClean="0">
                <a:latin typeface="+mj-lt"/>
              </a:rPr>
              <a:t>.</a:t>
            </a:r>
          </a:p>
          <a:p>
            <a:pPr lvl="1"/>
            <a:r>
              <a:rPr lang="it-IT" sz="1600" dirty="0">
                <a:latin typeface="+mj-lt"/>
              </a:rPr>
              <a:t> </a:t>
            </a:r>
            <a:r>
              <a:rPr lang="it-IT" sz="1600" dirty="0" smtClean="0">
                <a:latin typeface="+mj-lt"/>
              </a:rPr>
              <a:t>The </a:t>
            </a:r>
            <a:r>
              <a:rPr lang="it-IT" sz="1600" dirty="0" err="1" smtClean="0">
                <a:latin typeface="+mj-lt"/>
              </a:rPr>
              <a:t>teacher</a:t>
            </a:r>
            <a:r>
              <a:rPr lang="it-IT" sz="1600" dirty="0" smtClean="0">
                <a:latin typeface="+mj-lt"/>
              </a:rPr>
              <a:t>  </a:t>
            </a:r>
            <a:r>
              <a:rPr lang="it-IT" sz="1600" dirty="0" err="1" smtClean="0">
                <a:latin typeface="+mj-lt"/>
              </a:rPr>
              <a:t>has</a:t>
            </a:r>
            <a:r>
              <a:rPr lang="it-IT" sz="1600" dirty="0" smtClean="0">
                <a:latin typeface="+mj-lt"/>
              </a:rPr>
              <a:t> the </a:t>
            </a:r>
            <a:r>
              <a:rPr lang="it-IT" sz="1600" dirty="0" err="1" smtClean="0">
                <a:latin typeface="+mj-lt"/>
              </a:rPr>
              <a:t>opportunity</a:t>
            </a:r>
            <a:r>
              <a:rPr lang="it-IT" sz="1600" dirty="0" smtClean="0">
                <a:latin typeface="+mj-lt"/>
              </a:rPr>
              <a:t> to </a:t>
            </a:r>
            <a:r>
              <a:rPr lang="it-IT" sz="1600" dirty="0" err="1" smtClean="0">
                <a:latin typeface="+mj-lt"/>
              </a:rPr>
              <a:t>observe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learners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while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they</a:t>
            </a:r>
            <a:r>
              <a:rPr lang="it-IT" sz="1600" dirty="0" smtClean="0">
                <a:latin typeface="+mj-lt"/>
              </a:rPr>
              <a:t> are  </a:t>
            </a:r>
            <a:r>
              <a:rPr lang="it-IT" sz="1600" dirty="0" err="1" smtClean="0">
                <a:latin typeface="+mj-lt"/>
              </a:rPr>
              <a:t>exercising</a:t>
            </a:r>
            <a:r>
              <a:rPr lang="it-IT" sz="1600" dirty="0" smtClean="0">
                <a:latin typeface="+mj-lt"/>
              </a:rPr>
              <a:t>, </a:t>
            </a:r>
            <a:r>
              <a:rPr lang="it-IT" sz="1600" dirty="0" err="1" smtClean="0">
                <a:latin typeface="+mj-lt"/>
              </a:rPr>
              <a:t>communicating</a:t>
            </a:r>
            <a:r>
              <a:rPr lang="it-IT" sz="1600" dirty="0" smtClean="0">
                <a:latin typeface="+mj-lt"/>
              </a:rPr>
              <a:t>  with  </a:t>
            </a:r>
            <a:r>
              <a:rPr lang="it-IT" sz="1600" dirty="0" err="1" smtClean="0">
                <a:latin typeface="+mj-lt"/>
              </a:rPr>
              <a:t>each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others</a:t>
            </a:r>
            <a:r>
              <a:rPr lang="it-IT" sz="1600" dirty="0" smtClean="0">
                <a:latin typeface="+mj-lt"/>
              </a:rPr>
              <a:t> and </a:t>
            </a:r>
            <a:r>
              <a:rPr lang="it-IT" sz="1600" dirty="0" err="1" smtClean="0">
                <a:latin typeface="+mj-lt"/>
              </a:rPr>
              <a:t>doing</a:t>
            </a:r>
            <a:r>
              <a:rPr lang="it-IT" sz="1600" dirty="0" smtClean="0">
                <a:latin typeface="+mj-lt"/>
              </a:rPr>
              <a:t> in </a:t>
            </a:r>
            <a:r>
              <a:rPr lang="it-IT" sz="1600" dirty="0" err="1" smtClean="0">
                <a:latin typeface="+mj-lt"/>
              </a:rPr>
              <a:t>groups</a:t>
            </a:r>
            <a:r>
              <a:rPr lang="it-IT" sz="1600" dirty="0" smtClean="0">
                <a:latin typeface="+mj-lt"/>
              </a:rPr>
              <a:t> and so he can </a:t>
            </a:r>
            <a:r>
              <a:rPr lang="it-IT" sz="1600" dirty="0" err="1" smtClean="0">
                <a:latin typeface="+mj-lt"/>
              </a:rPr>
              <a:t>evaluate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their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response</a:t>
            </a:r>
            <a:r>
              <a:rPr lang="it-IT" sz="1600" dirty="0" smtClean="0">
                <a:latin typeface="+mj-lt"/>
              </a:rPr>
              <a:t> and </a:t>
            </a:r>
            <a:r>
              <a:rPr lang="it-IT" sz="1600" dirty="0" err="1" smtClean="0">
                <a:latin typeface="+mj-lt"/>
              </a:rPr>
              <a:t>skill</a:t>
            </a:r>
            <a:r>
              <a:rPr lang="it-IT" sz="1600" dirty="0" smtClean="0">
                <a:latin typeface="+mj-lt"/>
              </a:rPr>
              <a:t> in a  global and  more </a:t>
            </a:r>
            <a:r>
              <a:rPr lang="it-IT" sz="1600" dirty="0" err="1" smtClean="0">
                <a:latin typeface="+mj-lt"/>
              </a:rPr>
              <a:t>complex</a:t>
            </a:r>
            <a:r>
              <a:rPr lang="it-IT" sz="1600" dirty="0" smtClean="0">
                <a:latin typeface="+mj-lt"/>
              </a:rPr>
              <a:t> way</a:t>
            </a:r>
            <a:endParaRPr lang="it-IT" sz="1600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27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  </a:t>
            </a:r>
            <a:r>
              <a:rPr lang="it-IT" sz="2400" dirty="0" smtClean="0"/>
              <a:t>Critical </a:t>
            </a:r>
            <a:r>
              <a:rPr lang="it-IT" sz="2400" dirty="0" err="1" smtClean="0"/>
              <a:t>issues</a:t>
            </a:r>
            <a:r>
              <a:rPr lang="it-IT" sz="2400" dirty="0" smtClean="0"/>
              <a:t> and way of </a:t>
            </a:r>
            <a:r>
              <a:rPr lang="it-IT" sz="2400" dirty="0" err="1" smtClean="0"/>
              <a:t>solving</a:t>
            </a:r>
            <a:r>
              <a:rPr lang="it-IT" sz="2400" dirty="0" smtClean="0"/>
              <a:t> </a:t>
            </a:r>
            <a:r>
              <a:rPr lang="it-IT" sz="2400" dirty="0" err="1" smtClean="0"/>
              <a:t>them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Working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taken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more time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expected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because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the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difficulty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harmonizing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images,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textes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reflections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graphics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final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product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difficult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for me 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beginning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to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out off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track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despite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teacher’s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guidance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digital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tool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considerable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detracting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attention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it-IT" sz="1600" u="sng" dirty="0" smtClean="0">
                <a:latin typeface="Arial" pitchFamily="34" charset="0"/>
                <a:cs typeface="Arial" pitchFamily="34" charset="0"/>
              </a:rPr>
              <a:t> must </a:t>
            </a:r>
            <a:r>
              <a:rPr lang="it-IT" sz="1600" u="sng" dirty="0" err="1" smtClean="0">
                <a:latin typeface="Arial" pitchFamily="34" charset="0"/>
                <a:cs typeface="Arial" pitchFamily="34" charset="0"/>
              </a:rPr>
              <a:t>consider</a:t>
            </a:r>
            <a:endParaRPr lang="it-IT" sz="16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Adopted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: a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reduction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of  the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websites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and  more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scaffolding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encouraging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build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personal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ideas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every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likes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working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adding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some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prefer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reading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writing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rather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discussing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communicating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according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character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personal way of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.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Consequently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didn’t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ask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some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argument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didn’t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express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curiosities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frequently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constantly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stimulated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Adopted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: I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had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flexible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approach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visibly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reluctant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, I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let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listening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reading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writing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rather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speaking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making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oral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summary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for the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group’s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,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led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engage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easily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interpersonal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latin typeface="Arial" pitchFamily="34" charset="0"/>
                <a:cs typeface="Arial" pitchFamily="34" charset="0"/>
              </a:rPr>
              <a:t>communication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.        </a:t>
            </a:r>
          </a:p>
          <a:p>
            <a:pPr>
              <a:buFont typeface="Wingdings" pitchFamily="2" charset="2"/>
              <a:buChar char="§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wan’t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cooperation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me and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teacher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didn’t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to be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: for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reason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hasn’t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possible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with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teacher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upon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grammatical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509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 </a:t>
            </a:r>
            <a:r>
              <a:rPr lang="it-IT" sz="2400" dirty="0" err="1" smtClean="0"/>
              <a:t>Conclusion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implementation’s</a:t>
            </a:r>
            <a:r>
              <a:rPr lang="it-IT" sz="2400" dirty="0" smtClean="0"/>
              <a:t> </a:t>
            </a:r>
            <a:r>
              <a:rPr lang="it-IT" sz="2400" dirty="0" err="1" smtClean="0"/>
              <a:t>points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 err="1" smtClean="0"/>
              <a:t>Clil’s</a:t>
            </a:r>
            <a:r>
              <a:rPr lang="it-IT" sz="1600" dirty="0" smtClean="0"/>
              <a:t> </a:t>
            </a:r>
            <a:r>
              <a:rPr lang="it-IT" sz="1600" dirty="0" err="1" smtClean="0"/>
              <a:t>methodology</a:t>
            </a:r>
            <a:r>
              <a:rPr lang="it-IT" sz="1600" dirty="0" smtClean="0"/>
              <a:t>  </a:t>
            </a:r>
            <a:r>
              <a:rPr lang="it-IT" sz="1600" dirty="0" err="1" smtClean="0"/>
              <a:t>is</a:t>
            </a:r>
            <a:r>
              <a:rPr lang="it-IT" sz="1600" dirty="0" smtClean="0"/>
              <a:t> a  </a:t>
            </a:r>
            <a:r>
              <a:rPr lang="it-IT" sz="1600" dirty="0" err="1" smtClean="0"/>
              <a:t>good</a:t>
            </a:r>
            <a:r>
              <a:rPr lang="it-IT" sz="1600" dirty="0" smtClean="0"/>
              <a:t> </a:t>
            </a:r>
            <a:r>
              <a:rPr lang="it-IT" sz="1600" dirty="0" err="1" smtClean="0"/>
              <a:t>challenge</a:t>
            </a:r>
            <a:r>
              <a:rPr lang="it-IT" sz="1600" dirty="0" smtClean="0"/>
              <a:t> for </a:t>
            </a:r>
            <a:r>
              <a:rPr lang="it-IT" sz="1600" dirty="0" err="1" smtClean="0"/>
              <a:t>teaching</a:t>
            </a:r>
            <a:r>
              <a:rPr lang="it-IT" sz="1600" dirty="0" smtClean="0"/>
              <a:t> and for the </a:t>
            </a:r>
            <a:r>
              <a:rPr lang="it-IT" sz="1600" dirty="0" err="1" smtClean="0"/>
              <a:t>whole</a:t>
            </a:r>
            <a:r>
              <a:rPr lang="it-IT" sz="1600" dirty="0" smtClean="0"/>
              <a:t> </a:t>
            </a:r>
            <a:r>
              <a:rPr lang="it-IT" sz="1600" dirty="0" err="1" smtClean="0"/>
              <a:t>scolastic</a:t>
            </a:r>
            <a:r>
              <a:rPr lang="it-IT" sz="1600" dirty="0" smtClean="0"/>
              <a:t> </a:t>
            </a:r>
            <a:r>
              <a:rPr lang="it-IT" sz="1600" dirty="0" err="1" smtClean="0"/>
              <a:t>system</a:t>
            </a:r>
            <a:r>
              <a:rPr lang="it-IT" sz="1600" dirty="0" smtClean="0"/>
              <a:t>, non </a:t>
            </a:r>
            <a:r>
              <a:rPr lang="it-IT" sz="1600" dirty="0" err="1" smtClean="0"/>
              <a:t>only</a:t>
            </a:r>
            <a:r>
              <a:rPr lang="it-IT" sz="1600" dirty="0" smtClean="0"/>
              <a:t> for  the </a:t>
            </a:r>
            <a:r>
              <a:rPr lang="it-IT" sz="1600" dirty="0" err="1" smtClean="0"/>
              <a:t>specific</a:t>
            </a:r>
            <a:r>
              <a:rPr lang="it-IT" sz="1600" dirty="0" smtClean="0"/>
              <a:t> </a:t>
            </a:r>
            <a:r>
              <a:rPr lang="it-IT" sz="1600" dirty="0" err="1" smtClean="0"/>
              <a:t>Clil</a:t>
            </a:r>
            <a:r>
              <a:rPr lang="it-IT" sz="1600" dirty="0" smtClean="0"/>
              <a:t> area : </a:t>
            </a:r>
            <a:r>
              <a:rPr lang="it-IT" sz="1600" dirty="0" err="1" smtClean="0"/>
              <a:t>if</a:t>
            </a:r>
            <a:r>
              <a:rPr lang="it-IT" sz="1600" dirty="0" smtClean="0"/>
              <a:t> </a:t>
            </a:r>
            <a:r>
              <a:rPr lang="it-IT" sz="1600" dirty="0" err="1" smtClean="0"/>
              <a:t>students</a:t>
            </a:r>
            <a:r>
              <a:rPr lang="it-IT" sz="1600" dirty="0" smtClean="0"/>
              <a:t> are </a:t>
            </a:r>
            <a:r>
              <a:rPr lang="it-IT" sz="1600" dirty="0" err="1" smtClean="0"/>
              <a:t>allowed</a:t>
            </a:r>
            <a:r>
              <a:rPr lang="it-IT" sz="1600" dirty="0" smtClean="0"/>
              <a:t> and </a:t>
            </a:r>
            <a:r>
              <a:rPr lang="it-IT" sz="1600" dirty="0" err="1" smtClean="0"/>
              <a:t>scaffolded</a:t>
            </a:r>
            <a:r>
              <a:rPr lang="it-IT" sz="1600" dirty="0" smtClean="0"/>
              <a:t>  for  </a:t>
            </a:r>
            <a:r>
              <a:rPr lang="it-IT" sz="1600" dirty="0" err="1" smtClean="0"/>
              <a:t>independent</a:t>
            </a:r>
            <a:r>
              <a:rPr lang="it-IT" sz="1600" dirty="0" smtClean="0"/>
              <a:t> </a:t>
            </a:r>
            <a:r>
              <a:rPr lang="it-IT" sz="1600" dirty="0" err="1" smtClean="0"/>
              <a:t>thinking</a:t>
            </a:r>
            <a:r>
              <a:rPr lang="it-IT" sz="1600" dirty="0" smtClean="0"/>
              <a:t>, </a:t>
            </a:r>
            <a:r>
              <a:rPr lang="it-IT" sz="1600" dirty="0" err="1" smtClean="0"/>
              <a:t>they</a:t>
            </a:r>
            <a:r>
              <a:rPr lang="it-IT" sz="1600" dirty="0" smtClean="0"/>
              <a:t> </a:t>
            </a:r>
            <a:r>
              <a:rPr lang="it-IT" sz="1600" dirty="0" err="1" smtClean="0"/>
              <a:t>ought</a:t>
            </a:r>
            <a:r>
              <a:rPr lang="it-IT" sz="1600" dirty="0" smtClean="0"/>
              <a:t> to do </a:t>
            </a:r>
            <a:r>
              <a:rPr lang="it-IT" sz="1600" dirty="0" err="1" smtClean="0"/>
              <a:t>it</a:t>
            </a:r>
            <a:r>
              <a:rPr lang="it-IT" sz="1600" dirty="0" smtClean="0"/>
              <a:t>  </a:t>
            </a:r>
            <a:r>
              <a:rPr lang="it-IT" sz="1600" dirty="0" err="1" smtClean="0"/>
              <a:t>throughtout</a:t>
            </a:r>
            <a:r>
              <a:rPr lang="it-IT" sz="1600" dirty="0" smtClean="0"/>
              <a:t> the </a:t>
            </a:r>
            <a:r>
              <a:rPr lang="it-IT" sz="1600" dirty="0" err="1" smtClean="0"/>
              <a:t>whole</a:t>
            </a:r>
            <a:r>
              <a:rPr lang="it-IT" sz="1600" dirty="0" smtClean="0"/>
              <a:t> curriculum ; </a:t>
            </a:r>
            <a:r>
              <a:rPr lang="it-IT" sz="1600" dirty="0" err="1" smtClean="0"/>
              <a:t>otherwise</a:t>
            </a:r>
            <a:r>
              <a:rPr lang="it-IT" sz="1600" dirty="0" smtClean="0"/>
              <a:t> </a:t>
            </a:r>
            <a:r>
              <a:rPr lang="it-IT" sz="1600" dirty="0" err="1" smtClean="0"/>
              <a:t>learners</a:t>
            </a:r>
            <a:r>
              <a:rPr lang="it-IT" sz="1600" dirty="0" smtClean="0"/>
              <a:t> </a:t>
            </a:r>
            <a:r>
              <a:rPr lang="it-IT" sz="1600" dirty="0" err="1" smtClean="0"/>
              <a:t>could</a:t>
            </a:r>
            <a:r>
              <a:rPr lang="it-IT" sz="1600" dirty="0" smtClean="0"/>
              <a:t> </a:t>
            </a:r>
            <a:r>
              <a:rPr lang="it-IT" sz="1600" dirty="0" err="1" smtClean="0"/>
              <a:t>feel</a:t>
            </a:r>
            <a:r>
              <a:rPr lang="it-IT" sz="1600" dirty="0" smtClean="0"/>
              <a:t> </a:t>
            </a:r>
            <a:r>
              <a:rPr lang="it-IT" sz="1600" dirty="0" err="1" smtClean="0"/>
              <a:t>confused</a:t>
            </a:r>
            <a:r>
              <a:rPr lang="it-IT" sz="1600" dirty="0" smtClean="0"/>
              <a:t>, </a:t>
            </a:r>
            <a:r>
              <a:rPr lang="it-IT" sz="1600" dirty="0" err="1" smtClean="0"/>
              <a:t>disoriented</a:t>
            </a:r>
            <a:r>
              <a:rPr lang="it-IT" sz="1600" dirty="0" smtClean="0"/>
              <a:t> </a:t>
            </a:r>
            <a:r>
              <a:rPr lang="it-IT" sz="1600" dirty="0" err="1" smtClean="0"/>
              <a:t>because</a:t>
            </a:r>
            <a:r>
              <a:rPr lang="it-IT" sz="1600" dirty="0" smtClean="0"/>
              <a:t> of the </a:t>
            </a:r>
            <a:r>
              <a:rPr lang="it-IT" sz="1600" dirty="0" err="1" smtClean="0"/>
              <a:t>contrasting</a:t>
            </a:r>
            <a:r>
              <a:rPr lang="it-IT" sz="1600" dirty="0" smtClean="0"/>
              <a:t> </a:t>
            </a:r>
            <a:r>
              <a:rPr lang="it-IT" sz="1600" dirty="0" err="1" smtClean="0"/>
              <a:t>methodologies</a:t>
            </a:r>
            <a:endParaRPr lang="it-IT" sz="1600" dirty="0" smtClean="0"/>
          </a:p>
          <a:p>
            <a:r>
              <a:rPr lang="it-IT" sz="1600" dirty="0" smtClean="0"/>
              <a:t> </a:t>
            </a:r>
            <a:r>
              <a:rPr lang="it-IT" sz="1600" dirty="0" err="1" smtClean="0"/>
              <a:t>Clil</a:t>
            </a:r>
            <a:r>
              <a:rPr lang="it-IT" sz="1600" dirty="0" smtClean="0"/>
              <a:t> </a:t>
            </a:r>
            <a:r>
              <a:rPr lang="it-IT" sz="1600" dirty="0" err="1"/>
              <a:t>t</a:t>
            </a:r>
            <a:r>
              <a:rPr lang="it-IT" sz="1600" dirty="0" err="1" smtClean="0"/>
              <a:t>eaching</a:t>
            </a:r>
            <a:r>
              <a:rPr lang="it-IT" sz="1600" dirty="0" smtClean="0"/>
              <a:t>  </a:t>
            </a:r>
            <a:r>
              <a:rPr lang="it-IT" sz="1600" dirty="0" err="1" smtClean="0"/>
              <a:t>requires</a:t>
            </a:r>
            <a:r>
              <a:rPr lang="it-IT" sz="1600" dirty="0" smtClean="0"/>
              <a:t> more </a:t>
            </a:r>
            <a:r>
              <a:rPr lang="it-IT" sz="1600" dirty="0" err="1" smtClean="0"/>
              <a:t>attention</a:t>
            </a:r>
            <a:r>
              <a:rPr lang="it-IT" sz="1600" dirty="0" smtClean="0"/>
              <a:t> to </a:t>
            </a:r>
            <a:r>
              <a:rPr lang="it-IT" sz="1600" dirty="0" err="1" smtClean="0"/>
              <a:t>attitude</a:t>
            </a:r>
            <a:r>
              <a:rPr lang="it-IT" sz="1600" dirty="0" smtClean="0"/>
              <a:t> and </a:t>
            </a:r>
            <a:r>
              <a:rPr lang="it-IT" sz="1600" dirty="0" err="1" smtClean="0"/>
              <a:t>response</a:t>
            </a:r>
            <a:r>
              <a:rPr lang="it-IT" sz="1600" dirty="0" smtClean="0"/>
              <a:t>, more </a:t>
            </a:r>
            <a:r>
              <a:rPr lang="it-IT" sz="1600" dirty="0" err="1" smtClean="0"/>
              <a:t>ability</a:t>
            </a:r>
            <a:r>
              <a:rPr lang="it-IT" sz="1600" dirty="0" smtClean="0"/>
              <a:t> in </a:t>
            </a:r>
            <a:r>
              <a:rPr lang="it-IT" sz="1600" dirty="0" err="1" smtClean="0"/>
              <a:t>leading</a:t>
            </a:r>
            <a:r>
              <a:rPr lang="it-IT" sz="1600" dirty="0" smtClean="0"/>
              <a:t> </a:t>
            </a:r>
            <a:r>
              <a:rPr lang="it-IT" sz="1600" dirty="0" err="1" smtClean="0"/>
              <a:t>discussion</a:t>
            </a:r>
            <a:r>
              <a:rPr lang="it-IT" sz="1600" dirty="0" smtClean="0"/>
              <a:t> and </a:t>
            </a:r>
            <a:r>
              <a:rPr lang="it-IT" sz="1600" dirty="0" err="1" smtClean="0"/>
              <a:t>teamwork</a:t>
            </a:r>
            <a:r>
              <a:rPr lang="it-IT" sz="1600" dirty="0" smtClean="0"/>
              <a:t>, more </a:t>
            </a:r>
            <a:r>
              <a:rPr lang="it-IT" sz="1600" dirty="0" err="1" smtClean="0"/>
              <a:t>energy</a:t>
            </a:r>
            <a:r>
              <a:rPr lang="it-IT" sz="1600" dirty="0" smtClean="0"/>
              <a:t> to involve and to   </a:t>
            </a:r>
            <a:r>
              <a:rPr lang="it-IT" sz="1600" dirty="0" err="1" smtClean="0"/>
              <a:t>stimulate</a:t>
            </a:r>
            <a:r>
              <a:rPr lang="it-IT" sz="1600" dirty="0" smtClean="0"/>
              <a:t>          </a:t>
            </a:r>
            <a:r>
              <a:rPr lang="it-IT" sz="1600" dirty="0" err="1" smtClean="0"/>
              <a:t>motivation</a:t>
            </a:r>
            <a:r>
              <a:rPr lang="it-IT" sz="1600" dirty="0" smtClean="0"/>
              <a:t>, more </a:t>
            </a:r>
            <a:r>
              <a:rPr lang="it-IT" sz="1600" dirty="0" err="1" smtClean="0"/>
              <a:t>responsibility</a:t>
            </a:r>
            <a:r>
              <a:rPr lang="it-IT" sz="1600" dirty="0" smtClean="0"/>
              <a:t> in </a:t>
            </a:r>
            <a:r>
              <a:rPr lang="it-IT" sz="1600" dirty="0" err="1" smtClean="0"/>
              <a:t>promoting</a:t>
            </a:r>
            <a:r>
              <a:rPr lang="it-IT" sz="1600" dirty="0" smtClean="0"/>
              <a:t> and </a:t>
            </a:r>
            <a:r>
              <a:rPr lang="it-IT" sz="1600" dirty="0" err="1" smtClean="0"/>
              <a:t>evaluating</a:t>
            </a:r>
            <a:r>
              <a:rPr lang="it-IT" sz="1600" dirty="0" smtClean="0"/>
              <a:t> personal, cognitive and life </a:t>
            </a:r>
            <a:r>
              <a:rPr lang="it-IT" sz="1600" dirty="0" err="1" smtClean="0"/>
              <a:t>skills</a:t>
            </a:r>
            <a:endParaRPr lang="it-IT" sz="1600" dirty="0" smtClean="0"/>
          </a:p>
          <a:p>
            <a:r>
              <a:rPr lang="it-IT" sz="1600" dirty="0" err="1" smtClean="0"/>
              <a:t>Therefore</a:t>
            </a:r>
            <a:r>
              <a:rPr lang="it-IT" sz="1600" dirty="0" smtClean="0"/>
              <a:t> 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requires</a:t>
            </a:r>
            <a:r>
              <a:rPr lang="it-IT" sz="1600" dirty="0" smtClean="0"/>
              <a:t> :</a:t>
            </a:r>
            <a:endParaRPr lang="it-IT" sz="1600" dirty="0"/>
          </a:p>
          <a:p>
            <a:pPr>
              <a:buFont typeface="Wingdings" pitchFamily="2" charset="2"/>
              <a:buChar char="q"/>
            </a:pPr>
            <a:r>
              <a:rPr lang="it-IT" sz="1600" b="1" i="1" dirty="0"/>
              <a:t>a </a:t>
            </a:r>
            <a:r>
              <a:rPr lang="it-IT" sz="1600" b="1" i="1" dirty="0" err="1"/>
              <a:t>time’s</a:t>
            </a:r>
            <a:r>
              <a:rPr lang="it-IT" sz="1600" b="1" i="1" dirty="0"/>
              <a:t> </a:t>
            </a:r>
            <a:r>
              <a:rPr lang="it-IT" sz="1600" b="1" i="1" dirty="0" err="1"/>
              <a:t>setting</a:t>
            </a:r>
            <a:r>
              <a:rPr lang="it-IT" sz="1600" b="1" i="1" dirty="0"/>
              <a:t>, </a:t>
            </a:r>
            <a:r>
              <a:rPr lang="it-IT" sz="1600" b="1" i="1" dirty="0" err="1"/>
              <a:t>longer</a:t>
            </a:r>
            <a:r>
              <a:rPr lang="it-IT" sz="1600" b="1" i="1" dirty="0"/>
              <a:t> </a:t>
            </a:r>
            <a:r>
              <a:rPr lang="it-IT" sz="1600" b="1" i="1" dirty="0" err="1" smtClean="0"/>
              <a:t>than</a:t>
            </a:r>
            <a:r>
              <a:rPr lang="it-IT" sz="1600" b="1" i="1" dirty="0" smtClean="0"/>
              <a:t> a  </a:t>
            </a:r>
            <a:r>
              <a:rPr lang="it-IT" sz="1600" b="1" i="1" dirty="0" err="1"/>
              <a:t>few</a:t>
            </a:r>
            <a:r>
              <a:rPr lang="it-IT" sz="1600" b="1" i="1" dirty="0"/>
              <a:t> </a:t>
            </a:r>
            <a:r>
              <a:rPr lang="it-IT" sz="1600" b="1" i="1" dirty="0" smtClean="0"/>
              <a:t>hour</a:t>
            </a:r>
          </a:p>
          <a:p>
            <a:pPr>
              <a:buFont typeface="Wingdings" pitchFamily="2" charset="2"/>
              <a:buChar char="q"/>
            </a:pPr>
            <a:r>
              <a:rPr lang="it-IT" sz="1600" b="1" i="1" dirty="0" smtClean="0"/>
              <a:t> a </a:t>
            </a:r>
            <a:r>
              <a:rPr lang="it-IT" sz="1600" b="1" i="1" dirty="0" err="1" smtClean="0"/>
              <a:t>revised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scolastic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system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where</a:t>
            </a:r>
            <a:r>
              <a:rPr lang="it-IT" sz="1600" b="1" i="1" dirty="0"/>
              <a:t> </a:t>
            </a:r>
            <a:r>
              <a:rPr lang="it-IT" sz="1600" b="1" i="1" dirty="0" err="1" smtClean="0"/>
              <a:t>it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is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possible</a:t>
            </a:r>
            <a:r>
              <a:rPr lang="it-IT" sz="1600" b="1" i="1" dirty="0" smtClean="0"/>
              <a:t> for </a:t>
            </a:r>
            <a:r>
              <a:rPr lang="it-IT" sz="1600" b="1" i="1" dirty="0" err="1" smtClean="0"/>
              <a:t>teacher</a:t>
            </a:r>
            <a:r>
              <a:rPr lang="it-IT" sz="1600" b="1" i="1" dirty="0" smtClean="0"/>
              <a:t>  </a:t>
            </a:r>
            <a:r>
              <a:rPr lang="it-IT" sz="1600" b="1" i="1" dirty="0" err="1" smtClean="0"/>
              <a:t>harmonising</a:t>
            </a:r>
            <a:r>
              <a:rPr lang="it-IT" sz="1600" b="1" i="1" dirty="0" smtClean="0"/>
              <a:t>  </a:t>
            </a:r>
            <a:r>
              <a:rPr lang="it-IT" sz="1600" b="1" i="1" dirty="0" err="1" smtClean="0"/>
              <a:t>prespectives</a:t>
            </a:r>
            <a:r>
              <a:rPr lang="it-IT" sz="1600" b="1" i="1" dirty="0" smtClean="0"/>
              <a:t> and </a:t>
            </a:r>
            <a:r>
              <a:rPr lang="it-IT" sz="1600" b="1" i="1" dirty="0" err="1" smtClean="0"/>
              <a:t>approach</a:t>
            </a:r>
            <a:r>
              <a:rPr lang="it-IT" sz="1600" b="1" i="1" dirty="0" smtClean="0"/>
              <a:t>, </a:t>
            </a:r>
            <a:r>
              <a:rPr lang="it-IT" sz="1600" b="1" i="1" dirty="0" err="1" smtClean="0"/>
              <a:t>at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least</a:t>
            </a:r>
            <a:r>
              <a:rPr lang="it-IT" sz="1600" b="1" i="1" dirty="0" smtClean="0"/>
              <a:t>  </a:t>
            </a:r>
            <a:r>
              <a:rPr lang="it-IT" sz="1600" b="1" i="1" dirty="0" err="1" smtClean="0"/>
              <a:t>among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Subject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teacher</a:t>
            </a:r>
            <a:r>
              <a:rPr lang="it-IT" sz="1600" b="1" i="1" dirty="0" smtClean="0"/>
              <a:t>   e Language </a:t>
            </a:r>
            <a:r>
              <a:rPr lang="it-IT" sz="1600" b="1" i="1" dirty="0" err="1" smtClean="0"/>
              <a:t>teachers</a:t>
            </a:r>
            <a:endParaRPr lang="it-IT" sz="1600" b="1" i="1" dirty="0" smtClean="0"/>
          </a:p>
          <a:p>
            <a:r>
              <a:rPr lang="it-IT" sz="1600" b="1" i="1" dirty="0" err="1" smtClean="0"/>
              <a:t>Reflecting</a:t>
            </a:r>
            <a:r>
              <a:rPr lang="it-IT" sz="1600" b="1" i="1" dirty="0" smtClean="0"/>
              <a:t> in </a:t>
            </a:r>
            <a:r>
              <a:rPr lang="it-IT" sz="1600" b="1" i="1" dirty="0" err="1" smtClean="0"/>
              <a:t>teaching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ought</a:t>
            </a:r>
            <a:r>
              <a:rPr lang="it-IT" sz="1600" b="1" i="1" dirty="0" smtClean="0"/>
              <a:t> to </a:t>
            </a:r>
            <a:r>
              <a:rPr lang="it-IT" sz="1600" b="1" i="1" dirty="0" err="1" smtClean="0"/>
              <a:t>became</a:t>
            </a:r>
            <a:r>
              <a:rPr lang="it-IT" sz="1600" b="1" i="1" dirty="0" smtClean="0"/>
              <a:t> a </a:t>
            </a:r>
            <a:r>
              <a:rPr lang="it-IT" sz="1600" b="1" i="1" dirty="0" err="1" smtClean="0"/>
              <a:t>normal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practice</a:t>
            </a:r>
            <a:r>
              <a:rPr lang="it-IT" sz="1600" b="1" i="1" dirty="0" smtClean="0"/>
              <a:t>  and </a:t>
            </a:r>
            <a:r>
              <a:rPr lang="it-IT" sz="1600" b="1" i="1" dirty="0" err="1" smtClean="0"/>
              <a:t>not</a:t>
            </a:r>
            <a:r>
              <a:rPr lang="it-IT" sz="1600" b="1" i="1" dirty="0"/>
              <a:t> </a:t>
            </a:r>
            <a:r>
              <a:rPr lang="it-IT" sz="1600" b="1" i="1" dirty="0" err="1" smtClean="0"/>
              <a:t>only</a:t>
            </a:r>
            <a:r>
              <a:rPr lang="it-IT" sz="1600" b="1" i="1" dirty="0" smtClean="0"/>
              <a:t> a </a:t>
            </a:r>
            <a:r>
              <a:rPr lang="it-IT" sz="1600" b="1" i="1" dirty="0" err="1" smtClean="0"/>
              <a:t>particular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method</a:t>
            </a:r>
            <a:r>
              <a:rPr lang="it-IT" sz="1600" b="1" i="1" dirty="0" smtClean="0"/>
              <a:t> , for  special and </a:t>
            </a:r>
            <a:r>
              <a:rPr lang="it-IT" sz="1600" b="1" i="1" dirty="0" err="1" smtClean="0"/>
              <a:t>isolated</a:t>
            </a:r>
            <a:r>
              <a:rPr lang="it-IT" sz="1600" b="1" i="1" dirty="0" smtClean="0"/>
              <a:t>  </a:t>
            </a:r>
            <a:r>
              <a:rPr lang="it-IT" sz="1600" b="1" i="1" dirty="0" err="1" smtClean="0"/>
              <a:t>experience</a:t>
            </a:r>
            <a:r>
              <a:rPr lang="it-IT" sz="1600" b="1" i="1" dirty="0" smtClean="0"/>
              <a:t> </a:t>
            </a:r>
          </a:p>
          <a:p>
            <a:endParaRPr lang="it-IT" sz="1600" b="1" i="1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pPr>
              <a:buFont typeface="Wingdings" pitchFamily="2" charset="2"/>
              <a:buChar char="§"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914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 err="1" smtClean="0"/>
              <a:t>References</a:t>
            </a:r>
            <a:r>
              <a:rPr lang="it-IT" sz="2400" dirty="0" smtClean="0"/>
              <a:t> </a:t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Clil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History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English, I Volume –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Pearson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smtClean="0">
                <a:latin typeface="Arial" pitchFamily="34" charset="0"/>
                <a:cs typeface="Arial" pitchFamily="34" charset="0"/>
              </a:rPr>
              <a:t>etext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1600" dirty="0" smtClean="0">
                <a:latin typeface="Arial" pitchFamily="34" charset="0"/>
                <a:cs typeface="Arial" pitchFamily="34" charset="0"/>
                <a:hlinkClick r:id="rId2"/>
              </a:rPr>
              <a:t>www.historytoday.com-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Black Death –the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greatest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Catastrof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ever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Etd.Lsu.edu/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docs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-The  Black Death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effect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fourteenth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century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dirty="0" smtClean="0">
                <a:latin typeface="Arial" pitchFamily="34" charset="0"/>
                <a:cs typeface="Arial" pitchFamily="34" charset="0"/>
                <a:hlinkClick r:id="rId3"/>
              </a:rPr>
              <a:t>www.history.com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topics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dirty="0" smtClean="0">
                <a:latin typeface="Arial" pitchFamily="34" charset="0"/>
                <a:cs typeface="Arial" pitchFamily="34" charset="0"/>
                <a:hlinkClick r:id="rId4"/>
              </a:rPr>
              <a:t>www.jpost/</a:t>
            </a:r>
            <a:r>
              <a:rPr lang="it-IT" sz="1600" dirty="0" err="1" smtClean="0">
                <a:latin typeface="Arial" pitchFamily="34" charset="0"/>
                <a:cs typeface="Arial" pitchFamily="34" charset="0"/>
                <a:hlinkClick r:id="rId4"/>
              </a:rPr>
              <a:t>com</a:t>
            </a:r>
            <a:r>
              <a:rPr lang="it-IT" sz="1600" dirty="0" smtClean="0">
                <a:latin typeface="Arial" pitchFamily="34" charset="0"/>
                <a:cs typeface="Arial" pitchFamily="34" charset="0"/>
                <a:hlinkClick r:id="rId4"/>
              </a:rPr>
              <a:t>/.../Antisemitismus-2000years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scapegoat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Wikipedia en.wikipedia.org</a:t>
            </a:r>
          </a:p>
          <a:p>
            <a:pPr>
              <a:buFont typeface="Wingdings" pitchFamily="2" charset="2"/>
              <a:buChar char="ü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dirty="0" smtClean="0">
                <a:latin typeface="Arial" pitchFamily="34" charset="0"/>
                <a:cs typeface="Arial" pitchFamily="34" charset="0"/>
                <a:hlinkClick r:id="rId5"/>
              </a:rPr>
              <a:t>www.historylearningsite.20.uk-Jews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Nazigerman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1600" dirty="0" smtClean="0">
                <a:latin typeface="Arial" pitchFamily="34" charset="0"/>
                <a:cs typeface="Arial" pitchFamily="34" charset="0"/>
                <a:hlinkClick r:id="rId6"/>
              </a:rPr>
              <a:t>www.history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painters.com/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effect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black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death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medieval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artists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Art</a:t>
            </a:r>
          </a:p>
          <a:p>
            <a:pPr>
              <a:buFont typeface="Wingdings" pitchFamily="2" charset="2"/>
              <a:buChar char="ü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76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Introduction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 err="1" smtClean="0"/>
              <a:t>am</a:t>
            </a:r>
            <a:r>
              <a:rPr lang="it-IT" dirty="0" smtClean="0"/>
              <a:t> a  </a:t>
            </a:r>
            <a:r>
              <a:rPr lang="it-IT" dirty="0" err="1" smtClean="0"/>
              <a:t>teacher</a:t>
            </a:r>
            <a:r>
              <a:rPr lang="it-IT" dirty="0" smtClean="0"/>
              <a:t> in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and </a:t>
            </a:r>
            <a:r>
              <a:rPr lang="it-IT" dirty="0" err="1" smtClean="0"/>
              <a:t>Literature</a:t>
            </a:r>
            <a:r>
              <a:rPr lang="it-IT" dirty="0" smtClean="0"/>
              <a:t> and </a:t>
            </a:r>
            <a:r>
              <a:rPr lang="it-IT" dirty="0" err="1" smtClean="0"/>
              <a:t>Hystory</a:t>
            </a:r>
            <a:r>
              <a:rPr lang="it-IT" dirty="0" smtClean="0"/>
              <a:t>:  the </a:t>
            </a:r>
            <a:r>
              <a:rPr lang="it-IT" dirty="0" err="1" smtClean="0"/>
              <a:t>methodological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 </a:t>
            </a:r>
            <a:r>
              <a:rPr lang="it-IT" dirty="0" err="1" smtClean="0"/>
              <a:t>always</a:t>
            </a:r>
            <a:r>
              <a:rPr lang="it-IT" dirty="0" smtClean="0"/>
              <a:t> for me  the «core» of </a:t>
            </a:r>
            <a:r>
              <a:rPr lang="it-IT" dirty="0" err="1" smtClean="0"/>
              <a:t>my</a:t>
            </a:r>
            <a:r>
              <a:rPr lang="it-IT" dirty="0" smtClean="0"/>
              <a:t> work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 err="1" smtClean="0"/>
              <a:t>Therefore</a:t>
            </a:r>
            <a:r>
              <a:rPr lang="it-IT" dirty="0" smtClean="0"/>
              <a:t>  , non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theoretical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, </a:t>
            </a:r>
            <a:r>
              <a:rPr lang="it-IT" dirty="0" err="1" smtClean="0"/>
              <a:t>what’s</a:t>
            </a:r>
            <a:r>
              <a:rPr lang="it-IT" dirty="0" smtClean="0"/>
              <a:t> more </a:t>
            </a:r>
            <a:r>
              <a:rPr lang="it-IT" dirty="0" err="1" smtClean="0"/>
              <a:t>significant</a:t>
            </a:r>
            <a:r>
              <a:rPr lang="it-IT" dirty="0" smtClean="0"/>
              <a:t>, self-</a:t>
            </a:r>
            <a:r>
              <a:rPr lang="it-IT" dirty="0" err="1" smtClean="0"/>
              <a:t>reflection</a:t>
            </a:r>
            <a:r>
              <a:rPr lang="it-IT" dirty="0" smtClean="0"/>
              <a:t>, </a:t>
            </a:r>
            <a:r>
              <a:rPr lang="it-IT" dirty="0" err="1" smtClean="0"/>
              <a:t>experience-exchanges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teachers</a:t>
            </a:r>
            <a:r>
              <a:rPr lang="it-IT" dirty="0" smtClean="0"/>
              <a:t>, </a:t>
            </a:r>
            <a:r>
              <a:rPr lang="it-IT" dirty="0" err="1" smtClean="0"/>
              <a:t>action-research</a:t>
            </a:r>
            <a:r>
              <a:rPr lang="it-IT" dirty="0" smtClean="0"/>
              <a:t> ,  team-</a:t>
            </a:r>
            <a:r>
              <a:rPr lang="it-IT" dirty="0" err="1" smtClean="0"/>
              <a:t>working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99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The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 </a:t>
            </a:r>
            <a:r>
              <a:rPr lang="it-IT" sz="2400" dirty="0" err="1" smtClean="0"/>
              <a:t>context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 smtClean="0"/>
              <a:t>Difficult</a:t>
            </a:r>
            <a:r>
              <a:rPr lang="it-IT" dirty="0" smtClean="0"/>
              <a:t> social </a:t>
            </a:r>
            <a:r>
              <a:rPr lang="it-IT" dirty="0" err="1" smtClean="0"/>
              <a:t>environment</a:t>
            </a:r>
            <a:r>
              <a:rPr lang="it-IT" dirty="0" smtClean="0"/>
              <a:t> : </a:t>
            </a:r>
            <a:r>
              <a:rPr lang="it-IT" dirty="0" err="1" smtClean="0"/>
              <a:t>economical</a:t>
            </a:r>
            <a:r>
              <a:rPr lang="it-IT" dirty="0" smtClean="0"/>
              <a:t> </a:t>
            </a:r>
            <a:r>
              <a:rPr lang="it-IT" dirty="0" err="1" smtClean="0"/>
              <a:t>hardship</a:t>
            </a:r>
            <a:r>
              <a:rPr lang="it-IT" dirty="0" smtClean="0"/>
              <a:t>          ,</a:t>
            </a:r>
          </a:p>
          <a:p>
            <a:pPr marL="0" indent="0">
              <a:buNone/>
            </a:pPr>
            <a:r>
              <a:rPr lang="en-US" dirty="0" smtClean="0"/>
              <a:t>Students parents  often   unemployed or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in an </a:t>
            </a:r>
            <a:r>
              <a:rPr lang="en-US" dirty="0" err="1" smtClean="0"/>
              <a:t>unfavourable</a:t>
            </a:r>
            <a:r>
              <a:rPr lang="en-US" dirty="0" smtClean="0"/>
              <a:t> living  situation </a:t>
            </a:r>
            <a:r>
              <a:rPr lang="en-US" dirty="0"/>
              <a:t> </a:t>
            </a:r>
            <a:r>
              <a:rPr lang="en-US" dirty="0" smtClean="0"/>
              <a:t> : students need </a:t>
            </a:r>
            <a:r>
              <a:rPr lang="en-US" dirty="0"/>
              <a:t>active support and advice if they want to become independent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That’s </a:t>
            </a:r>
            <a:r>
              <a:rPr lang="en-US" i="1" dirty="0" smtClean="0"/>
              <a:t>why </a:t>
            </a:r>
            <a:r>
              <a:rPr lang="en-US" b="1" i="1" dirty="0" smtClean="0"/>
              <a:t>the serious  crisis , as </a:t>
            </a:r>
            <a:r>
              <a:rPr lang="en-US" b="1" i="1" dirty="0" err="1" smtClean="0"/>
              <a:t>sybject</a:t>
            </a:r>
            <a:r>
              <a:rPr lang="en-US" b="1" i="1" dirty="0" smtClean="0"/>
              <a:t> content, and the structural patterns of </a:t>
            </a:r>
            <a:r>
              <a:rPr lang="en-US" b="1" i="1" dirty="0" err="1" smtClean="0"/>
              <a:t>hystorical</a:t>
            </a:r>
            <a:r>
              <a:rPr lang="en-US" b="1" i="1" dirty="0" smtClean="0"/>
              <a:t> narration as L 2, seems  to me a good choice , in order to provide a learning context, which is relevant  to the  needs and interests of my students .Besides </a:t>
            </a:r>
            <a:r>
              <a:rPr lang="en-US" b="1" i="1" dirty="0"/>
              <a:t>,</a:t>
            </a:r>
            <a:r>
              <a:rPr lang="en-US" b="1" i="1" dirty="0" smtClean="0"/>
              <a:t> as a subject content, any  crisis, deeply </a:t>
            </a:r>
            <a:r>
              <a:rPr lang="en-US" b="1" i="1" dirty="0" err="1" smtClean="0"/>
              <a:t>analysed</a:t>
            </a:r>
            <a:r>
              <a:rPr lang="en-US" b="1" i="1" dirty="0" smtClean="0"/>
              <a:t>, is always an opportunity for changing </a:t>
            </a:r>
            <a:r>
              <a:rPr lang="en-US" b="1" i="1" dirty="0" err="1" smtClean="0"/>
              <a:t>behaviour</a:t>
            </a:r>
            <a:r>
              <a:rPr lang="en-US" b="1" i="1" dirty="0" smtClean="0"/>
              <a:t> and cultural perspective ,it  is a challenge to creativity and skills</a:t>
            </a:r>
            <a:r>
              <a:rPr lang="en-US" b="1" dirty="0" smtClean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92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Methodology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b="1" i="1" dirty="0" smtClean="0"/>
              <a:t> According to </a:t>
            </a:r>
            <a:r>
              <a:rPr lang="en-US" b="1" i="1" dirty="0"/>
              <a:t> The 4Cs framework for CLIL </a:t>
            </a:r>
            <a:r>
              <a:rPr lang="en-US" b="1" i="1" dirty="0" smtClean="0"/>
              <a:t> </a:t>
            </a:r>
            <a:r>
              <a:rPr lang="en-US" dirty="0" smtClean="0"/>
              <a:t>( which starts </a:t>
            </a:r>
            <a:r>
              <a:rPr lang="en-US" dirty="0"/>
              <a:t>with </a:t>
            </a:r>
            <a:r>
              <a:rPr lang="en-US" dirty="0" smtClean="0"/>
              <a:t>content(such </a:t>
            </a:r>
            <a:r>
              <a:rPr lang="en-US" dirty="0"/>
              <a:t>as subject matter, themes, cross-curricular approaches) </a:t>
            </a:r>
            <a:r>
              <a:rPr lang="en-US" dirty="0" smtClean="0"/>
              <a:t>and focuses </a:t>
            </a:r>
            <a:r>
              <a:rPr lang="en-US" dirty="0"/>
              <a:t>on the </a:t>
            </a:r>
            <a:r>
              <a:rPr lang="en-US" dirty="0" smtClean="0"/>
              <a:t>connections among cognition(  understanding and thinking skills)  content (</a:t>
            </a:r>
            <a:r>
              <a:rPr lang="en-US" dirty="0"/>
              <a:t>subject </a:t>
            </a:r>
            <a:r>
              <a:rPr lang="en-US" dirty="0" smtClean="0"/>
              <a:t>matter), communication(language)and  culture (self and other awareness) </a:t>
            </a:r>
            <a:r>
              <a:rPr lang="en-US" b="1" i="1" dirty="0" smtClean="0"/>
              <a:t>, </a:t>
            </a:r>
            <a:r>
              <a:rPr lang="en-US" b="1" i="1" dirty="0"/>
              <a:t> </a:t>
            </a:r>
            <a:r>
              <a:rPr lang="en-US" b="1" i="1" dirty="0" smtClean="0"/>
              <a:t>the unit plan has been   built     on specific thinking processes and on their  linguistic demands </a:t>
            </a:r>
          </a:p>
          <a:p>
            <a:pPr fontAlgn="base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12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1800" dirty="0" err="1" smtClean="0"/>
              <a:t>Comparing</a:t>
            </a:r>
            <a:r>
              <a:rPr lang="it-IT" sz="1800" dirty="0" smtClean="0"/>
              <a:t> the </a:t>
            </a:r>
            <a:r>
              <a:rPr lang="it-IT" sz="1800" dirty="0" err="1" smtClean="0"/>
              <a:t>old</a:t>
            </a:r>
            <a:r>
              <a:rPr lang="it-IT" sz="1800" dirty="0" smtClean="0"/>
              <a:t> with the </a:t>
            </a:r>
            <a:r>
              <a:rPr lang="it-IT" sz="1800" dirty="0" err="1" smtClean="0"/>
              <a:t>revised</a:t>
            </a:r>
            <a:r>
              <a:rPr lang="it-IT" sz="1800" dirty="0" smtClean="0"/>
              <a:t> Bloom </a:t>
            </a:r>
            <a:r>
              <a:rPr lang="it-IT" sz="1800" dirty="0" err="1" smtClean="0"/>
              <a:t>taxonomy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Creating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highest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thinking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skill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blooms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36912"/>
            <a:ext cx="28575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53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Pyramid from </a:t>
            </a:r>
            <a:r>
              <a:rPr lang="en-US" dirty="0" err="1"/>
              <a:t>Krathwohl</a:t>
            </a:r>
            <a:r>
              <a:rPr lang="en-US" dirty="0"/>
              <a:t> and Anderson (2001) adaptation of Bloom's taxonomy (1956)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005" y="3068960"/>
            <a:ext cx="522669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49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Thinking</a:t>
            </a:r>
            <a:r>
              <a:rPr lang="it-IT" sz="2400" dirty="0" smtClean="0"/>
              <a:t> </a:t>
            </a:r>
            <a:r>
              <a:rPr lang="it-IT" sz="2400" dirty="0" err="1" smtClean="0"/>
              <a:t>skills</a:t>
            </a:r>
            <a:r>
              <a:rPr lang="it-IT" sz="2400" dirty="0" smtClean="0"/>
              <a:t> and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language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nouns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old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taxonomy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converted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verbs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,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therefore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the cognitive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level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thought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as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more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dinamic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>
              <a:latin typeface="+mj-lt"/>
            </a:endParaRPr>
          </a:p>
          <a:p>
            <a:r>
              <a:rPr lang="it-IT" sz="1600" dirty="0">
                <a:latin typeface="+mj-lt"/>
              </a:rPr>
              <a:t>The </a:t>
            </a:r>
            <a:r>
              <a:rPr lang="it-IT" sz="1600" dirty="0" err="1">
                <a:latin typeface="+mj-lt"/>
              </a:rPr>
              <a:t>peak</a:t>
            </a:r>
            <a:r>
              <a:rPr lang="it-IT" sz="1600" dirty="0">
                <a:latin typeface="+mj-lt"/>
              </a:rPr>
              <a:t> of the  </a:t>
            </a:r>
            <a:r>
              <a:rPr lang="it-IT" sz="1600" dirty="0" err="1">
                <a:latin typeface="+mj-lt"/>
              </a:rPr>
              <a:t>Pyramid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is</a:t>
            </a:r>
            <a:r>
              <a:rPr lang="it-IT" sz="1600" dirty="0">
                <a:latin typeface="+mj-lt"/>
              </a:rPr>
              <a:t> the </a:t>
            </a:r>
            <a:r>
              <a:rPr lang="it-IT" sz="1600" dirty="0" err="1">
                <a:latin typeface="+mj-lt"/>
              </a:rPr>
              <a:t>highest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order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thinking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skill</a:t>
            </a:r>
            <a:r>
              <a:rPr lang="it-IT" sz="1600" dirty="0">
                <a:latin typeface="+mj-lt"/>
              </a:rPr>
              <a:t>  and the  </a:t>
            </a:r>
            <a:r>
              <a:rPr lang="it-IT" sz="1600" dirty="0" err="1">
                <a:latin typeface="+mj-lt"/>
              </a:rPr>
              <a:t>evident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proof</a:t>
            </a:r>
            <a:r>
              <a:rPr lang="it-IT" sz="1600" dirty="0">
                <a:latin typeface="+mj-lt"/>
              </a:rPr>
              <a:t> of a goal in the </a:t>
            </a:r>
            <a:r>
              <a:rPr lang="it-IT" sz="1600" dirty="0" err="1">
                <a:latin typeface="+mj-lt"/>
              </a:rPr>
              <a:t>learning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process</a:t>
            </a:r>
            <a:r>
              <a:rPr lang="it-IT" sz="1600" dirty="0" smtClean="0">
                <a:latin typeface="+mj-lt"/>
              </a:rPr>
              <a:t>  </a:t>
            </a:r>
            <a:r>
              <a:rPr lang="it-IT" sz="1600" dirty="0">
                <a:latin typeface="+mj-lt"/>
              </a:rPr>
              <a:t>:  </a:t>
            </a:r>
            <a:r>
              <a:rPr lang="it-IT" sz="1600" dirty="0" err="1">
                <a:latin typeface="+mj-lt"/>
              </a:rPr>
              <a:t>creating</a:t>
            </a:r>
            <a:r>
              <a:rPr lang="it-IT" sz="1600" dirty="0">
                <a:latin typeface="+mj-lt"/>
              </a:rPr>
              <a:t> </a:t>
            </a:r>
            <a:endParaRPr lang="it-IT" sz="1600" dirty="0" smtClean="0">
              <a:latin typeface="+mj-lt"/>
            </a:endParaRPr>
          </a:p>
          <a:p>
            <a:pPr marL="0" indent="0">
              <a:buNone/>
            </a:pPr>
            <a:endParaRPr lang="it-IT" sz="1600" dirty="0" smtClean="0">
              <a:latin typeface="+mj-lt"/>
            </a:endParaRPr>
          </a:p>
          <a:p>
            <a:endParaRPr lang="it-IT" sz="1600" dirty="0">
              <a:latin typeface="+mj-lt"/>
            </a:endParaRPr>
          </a:p>
          <a:p>
            <a:r>
              <a:rPr lang="it-IT" sz="1600" dirty="0">
                <a:latin typeface="+mj-lt"/>
              </a:rPr>
              <a:t>For </a:t>
            </a:r>
            <a:r>
              <a:rPr lang="it-IT" sz="1600" dirty="0" err="1">
                <a:latin typeface="+mj-lt"/>
              </a:rPr>
              <a:t>this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reason</a:t>
            </a:r>
            <a:r>
              <a:rPr lang="it-IT" sz="1600" dirty="0">
                <a:latin typeface="+mj-lt"/>
              </a:rPr>
              <a:t> the </a:t>
            </a:r>
            <a:r>
              <a:rPr lang="it-IT" sz="1600" dirty="0" err="1">
                <a:latin typeface="+mj-lt"/>
              </a:rPr>
              <a:t>whole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unit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has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been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planned</a:t>
            </a:r>
            <a:r>
              <a:rPr lang="it-IT" sz="1600" dirty="0">
                <a:latin typeface="+mj-lt"/>
              </a:rPr>
              <a:t> , </a:t>
            </a:r>
            <a:r>
              <a:rPr lang="it-IT" sz="1600" dirty="0" err="1">
                <a:latin typeface="+mj-lt"/>
              </a:rPr>
              <a:t>trying</a:t>
            </a:r>
            <a:r>
              <a:rPr lang="it-IT" sz="1600" dirty="0">
                <a:latin typeface="+mj-lt"/>
              </a:rPr>
              <a:t>  to combine </a:t>
            </a:r>
            <a:r>
              <a:rPr lang="it-IT" sz="1600" dirty="0" err="1">
                <a:latin typeface="+mj-lt"/>
              </a:rPr>
              <a:t>content</a:t>
            </a:r>
            <a:r>
              <a:rPr lang="it-IT" sz="1600" dirty="0">
                <a:latin typeface="+mj-lt"/>
              </a:rPr>
              <a:t> and </a:t>
            </a:r>
            <a:r>
              <a:rPr lang="it-IT" sz="1600" dirty="0" err="1">
                <a:latin typeface="+mj-lt"/>
              </a:rPr>
              <a:t>language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demands</a:t>
            </a:r>
            <a:r>
              <a:rPr lang="it-IT" sz="1600" dirty="0">
                <a:latin typeface="+mj-lt"/>
              </a:rPr>
              <a:t>, </a:t>
            </a:r>
            <a:r>
              <a:rPr lang="it-IT" sz="1600" dirty="0" err="1" smtClean="0">
                <a:latin typeface="+mj-lt"/>
              </a:rPr>
              <a:t>according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to the </a:t>
            </a:r>
            <a:r>
              <a:rPr lang="it-IT" sz="1600" dirty="0" err="1">
                <a:latin typeface="+mj-lt"/>
              </a:rPr>
              <a:t>steps</a:t>
            </a:r>
            <a:r>
              <a:rPr lang="it-IT" sz="1600" dirty="0">
                <a:latin typeface="+mj-lt"/>
              </a:rPr>
              <a:t> of the new </a:t>
            </a:r>
            <a:r>
              <a:rPr lang="it-IT" sz="1600" dirty="0" err="1">
                <a:latin typeface="+mj-lt"/>
              </a:rPr>
              <a:t>taxonomy</a:t>
            </a:r>
            <a:endParaRPr lang="it-IT" sz="1600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30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Learning Unit</a:t>
            </a:r>
            <a:br>
              <a:rPr lang="it-IT" sz="2400" dirty="0" smtClean="0"/>
            </a:br>
            <a:endParaRPr lang="it-IT" sz="2400" dirty="0"/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670920"/>
              </p:ext>
            </p:extLst>
          </p:nvPr>
        </p:nvGraphicFramePr>
        <p:xfrm>
          <a:off x="1322185" y="1813402"/>
          <a:ext cx="6499629" cy="4438735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704386"/>
                <a:gridCol w="804730"/>
                <a:gridCol w="953516"/>
                <a:gridCol w="1002947"/>
                <a:gridCol w="1079070"/>
                <a:gridCol w="800281"/>
                <a:gridCol w="1154699"/>
              </a:tblGrid>
              <a:tr h="237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Phase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Level or cognitive step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Content/  Skill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  Languages demand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TASK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Methodology/ Activities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1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Remembering 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Recalling information, concepts and definitions about crisis, transition , transformation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Keywords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Verbs  Tenses, 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Markers for ordering events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Brainstorming 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Teacher ‘s activity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Scaffolding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Students activity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Cooperativ thinking and writing, interaktive communicating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</a:tr>
              <a:tr h="1186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Understanding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Understanding new information about the grave crisis of the 14th century in Europe  : the context, the causes, the consequences , the rapresentation of the black death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effectLst/>
                        </a:rPr>
                        <a:t>Past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tence</a:t>
                      </a:r>
                      <a:r>
                        <a:rPr lang="it-IT" sz="800" dirty="0">
                          <a:effectLst/>
                        </a:rPr>
                        <a:t>, </a:t>
                      </a:r>
                      <a:r>
                        <a:rPr lang="it-IT" sz="800" dirty="0" err="1">
                          <a:effectLst/>
                        </a:rPr>
                        <a:t>simple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past</a:t>
                      </a:r>
                      <a:r>
                        <a:rPr lang="it-IT" sz="800" dirty="0">
                          <a:effectLst/>
                        </a:rPr>
                        <a:t>, future </a:t>
                      </a:r>
                      <a:r>
                        <a:rPr lang="it-IT" sz="800" dirty="0" err="1">
                          <a:effectLst/>
                        </a:rPr>
                        <a:t>tence</a:t>
                      </a:r>
                      <a:r>
                        <a:rPr lang="it-IT" sz="800" dirty="0">
                          <a:effectLst/>
                        </a:rPr>
                        <a:t>. </a:t>
                      </a:r>
                      <a:r>
                        <a:rPr lang="it-IT" sz="800" dirty="0" err="1">
                          <a:effectLst/>
                        </a:rPr>
                        <a:t>Connectives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matching</a:t>
                      </a:r>
                      <a:r>
                        <a:rPr lang="it-IT" sz="800" dirty="0">
                          <a:effectLst/>
                        </a:rPr>
                        <a:t>,,</a:t>
                      </a:r>
                      <a:r>
                        <a:rPr lang="it-IT" sz="800" dirty="0" err="1" smtClean="0">
                          <a:effectLst/>
                        </a:rPr>
                        <a:t>cloze,filling</a:t>
                      </a:r>
                      <a:r>
                        <a:rPr lang="it-IT" sz="800" dirty="0" smtClean="0">
                          <a:effectLst/>
                        </a:rPr>
                        <a:t>  </a:t>
                      </a:r>
                      <a:r>
                        <a:rPr lang="it-IT" sz="800" dirty="0" err="1">
                          <a:effectLst/>
                        </a:rPr>
                        <a:t>tests</a:t>
                      </a:r>
                      <a:r>
                        <a:rPr lang="it-IT" sz="800" dirty="0">
                          <a:effectLst/>
                        </a:rPr>
                        <a:t>, </a:t>
                      </a:r>
                      <a:r>
                        <a:rPr lang="it-IT" sz="800" dirty="0" err="1">
                          <a:effectLst/>
                        </a:rPr>
                        <a:t>matching</a:t>
                      </a:r>
                      <a:r>
                        <a:rPr lang="it-IT" sz="800" dirty="0">
                          <a:effectLst/>
                        </a:rPr>
                        <a:t>  </a:t>
                      </a:r>
                      <a:r>
                        <a:rPr lang="it-IT" sz="800" dirty="0" err="1">
                          <a:effectLst/>
                        </a:rPr>
                        <a:t>key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words</a:t>
                      </a:r>
                      <a:r>
                        <a:rPr lang="it-IT" sz="800" dirty="0">
                          <a:effectLst/>
                        </a:rPr>
                        <a:t> with </a:t>
                      </a:r>
                      <a:r>
                        <a:rPr lang="it-IT" sz="800" dirty="0" err="1">
                          <a:effectLst/>
                        </a:rPr>
                        <a:t>contestual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meaning</a:t>
                      </a:r>
                      <a:endParaRPr lang="it-IT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listening and reading  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exercises  with lim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working in pair,reading.writing ,asking  for appropriate vocabulary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</a:tr>
              <a:tr h="830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Applying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Using previous learned information  in new situation to solve problems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Chronological</a:t>
                      </a:r>
                      <a:r>
                        <a:rPr lang="it-IT" sz="9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connectives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</a:rPr>
                        <a:t>Gap </a:t>
                      </a:r>
                      <a:r>
                        <a:rPr lang="it-IT" sz="800" baseline="0" dirty="0" smtClean="0">
                          <a:effectLst/>
                        </a:rPr>
                        <a:t> </a:t>
                      </a:r>
                      <a:r>
                        <a:rPr lang="it-IT" sz="800" baseline="0" dirty="0" err="1" smtClean="0">
                          <a:effectLst/>
                        </a:rPr>
                        <a:t>Tests</a:t>
                      </a: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  </a:t>
                      </a:r>
                      <a:r>
                        <a:rPr lang="it-IT" sz="800" dirty="0" err="1">
                          <a:effectLst/>
                        </a:rPr>
                        <a:t>Asking</a:t>
                      </a:r>
                      <a:r>
                        <a:rPr lang="it-IT" sz="800" dirty="0">
                          <a:effectLst/>
                        </a:rPr>
                        <a:t>   </a:t>
                      </a:r>
                      <a:r>
                        <a:rPr lang="it-IT" sz="800" dirty="0" err="1">
                          <a:effectLst/>
                        </a:rPr>
                        <a:t>Question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about</a:t>
                      </a:r>
                      <a:r>
                        <a:rPr lang="it-IT" sz="800" dirty="0">
                          <a:effectLst/>
                        </a:rPr>
                        <a:t>  </a:t>
                      </a:r>
                      <a:r>
                        <a:rPr lang="it-IT" sz="800" dirty="0" err="1">
                          <a:effectLst/>
                        </a:rPr>
                        <a:t>specific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  <a:r>
                        <a:rPr lang="it-IT" sz="800" dirty="0" err="1">
                          <a:effectLst/>
                        </a:rPr>
                        <a:t>parts</a:t>
                      </a:r>
                      <a:r>
                        <a:rPr lang="it-IT" sz="800" dirty="0">
                          <a:effectLst/>
                        </a:rPr>
                        <a:t> of </a:t>
                      </a:r>
                      <a:r>
                        <a:rPr lang="it-IT" sz="800" dirty="0" err="1">
                          <a:effectLst/>
                        </a:rPr>
                        <a:t>content</a:t>
                      </a:r>
                      <a:endParaRPr lang="it-IT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effectLst/>
                        </a:rPr>
                        <a:t>Selection</a:t>
                      </a:r>
                      <a:r>
                        <a:rPr lang="it-IT" sz="800" dirty="0">
                          <a:effectLst/>
                        </a:rPr>
                        <a:t> of </a:t>
                      </a:r>
                      <a:r>
                        <a:rPr lang="it-IT" sz="800" dirty="0" err="1">
                          <a:effectLst/>
                        </a:rPr>
                        <a:t>web.sites</a:t>
                      </a:r>
                      <a:r>
                        <a:rPr lang="it-IT" sz="800" dirty="0">
                          <a:effectLst/>
                        </a:rPr>
                        <a:t>, </a:t>
                      </a:r>
                      <a:r>
                        <a:rPr lang="it-IT" sz="800" dirty="0" err="1">
                          <a:effectLst/>
                        </a:rPr>
                        <a:t>references</a:t>
                      </a:r>
                      <a:r>
                        <a:rPr lang="it-IT" sz="800" dirty="0">
                          <a:effectLst/>
                        </a:rPr>
                        <a:t> , 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Planning 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  and  drawing of paragraphs   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rewriting</a:t>
                      </a:r>
                      <a:endParaRPr lang="it-IT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summaries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</a:tr>
              <a:tr h="142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Analysing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Break  each text in parts, for deeply understanding  the meaning of the concepts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Comparing connectives : likewise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similarly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in the same way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like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as with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equally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Teamwork,in order to focus on specific  issue or phenomenon for explaining  its prozess	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 </a:t>
                      </a:r>
                      <a:r>
                        <a:rPr lang="fr-FR" sz="800">
                          <a:effectLst/>
                        </a:rPr>
                        <a:t>Draw grafics or conceptuals maps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Prepare questions  for making the groups analysing single parts oft he text </a:t>
                      </a:r>
                      <a:endParaRPr lang="it-I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Scaffolding for the digital production of schemes, maps graphics</a:t>
                      </a:r>
                      <a:endParaRPr lang="it-IT" sz="9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Use digital </a:t>
                      </a:r>
                      <a:r>
                        <a:rPr lang="fr-FR" sz="800" dirty="0" err="1">
                          <a:effectLst/>
                        </a:rPr>
                        <a:t>tools</a:t>
                      </a:r>
                      <a:r>
                        <a:rPr lang="fr-FR" sz="800" dirty="0">
                          <a:effectLst/>
                        </a:rPr>
                        <a:t> for </a:t>
                      </a:r>
                      <a:r>
                        <a:rPr lang="fr-FR" sz="800" dirty="0" err="1">
                          <a:effectLst/>
                        </a:rPr>
                        <a:t>producing</a:t>
                      </a:r>
                      <a:r>
                        <a:rPr lang="fr-FR" sz="800" dirty="0">
                          <a:effectLst/>
                        </a:rPr>
                        <a:t> </a:t>
                      </a:r>
                      <a:r>
                        <a:rPr lang="fr-FR" sz="800" dirty="0" err="1">
                          <a:effectLst/>
                        </a:rPr>
                        <a:t>schemes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err="1">
                          <a:effectLst/>
                        </a:rPr>
                        <a:t>maps</a:t>
                      </a:r>
                      <a:endParaRPr lang="it-IT" sz="9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3385" marR="53385" marT="0" marB="0"/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45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rial" pitchFamily="34" charset="0"/>
                <a:cs typeface="Arial" pitchFamily="34" charset="0"/>
              </a:rPr>
              <a:t>Continue…..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</p:nvPr>
        </p:nvGraphicFramePr>
        <p:xfrm>
          <a:off x="457200" y="1920082"/>
          <a:ext cx="8229601" cy="4247485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891869"/>
                <a:gridCol w="1018921"/>
                <a:gridCol w="1207308"/>
                <a:gridCol w="1269896"/>
                <a:gridCol w="1366280"/>
                <a:gridCol w="1013288"/>
                <a:gridCol w="1462039"/>
              </a:tblGrid>
              <a:tr h="2853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Evaluating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Choose a thread of inquiry among the issues yet analysed or as general topic, linked to the content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Compare points of view, find argument pro and contra discussing in group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Verbs of opinion-perception : know, believe, understand, recognize, prefer, agree/disagree, approve/disapprove, suppose, suspect :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Emphasising connectives :above all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especially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indeed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in particular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notably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significantly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Teamwork : planning a thread. , discussing  about thebetter way for using  the materials,  predict hypotheses 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 Conceptual maps 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Summaries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     Risources on web for each group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Facilitation for researching  new ideas, new perspectives on  web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Scaffolding for the final  outcome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Use digital tools 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For seeking and comparing materials in order to  construct their own understandings 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</a:tr>
              <a:tr h="1351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Creating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Creating new Knowledge, building  through a digital product a new perspective , new ideas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The languages patterns before analyzed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Teamwork, in which every student has an assigned  role : Explorer, facilitator, harmonizer, reporter, graphic editor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Scaffolding  for  writing and  choosing  words  and linguistic structures , according to the specific  content</a:t>
                      </a:r>
                      <a:endParaRPr lang="it-IT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 </a:t>
                      </a:r>
                      <a:r>
                        <a:rPr lang="fr-FR" sz="1000" dirty="0" err="1">
                          <a:effectLst/>
                        </a:rPr>
                        <a:t>Combining</a:t>
                      </a:r>
                      <a:r>
                        <a:rPr lang="fr-FR" sz="1000" dirty="0">
                          <a:effectLst/>
                        </a:rPr>
                        <a:t> </a:t>
                      </a:r>
                      <a:r>
                        <a:rPr lang="fr-FR" sz="1000" dirty="0" err="1">
                          <a:effectLst/>
                        </a:rPr>
                        <a:t>materials</a:t>
                      </a:r>
                      <a:r>
                        <a:rPr lang="fr-FR" sz="1000" dirty="0">
                          <a:effectLst/>
                        </a:rPr>
                        <a:t>, images , </a:t>
                      </a:r>
                      <a:r>
                        <a:rPr lang="fr-FR" sz="1000" dirty="0" err="1">
                          <a:effectLst/>
                        </a:rPr>
                        <a:t>quoting</a:t>
                      </a:r>
                      <a:r>
                        <a:rPr lang="fr-FR" sz="1000" dirty="0">
                          <a:effectLst/>
                        </a:rPr>
                        <a:t> textes or parts of a </a:t>
                      </a:r>
                      <a:r>
                        <a:rPr lang="fr-FR" sz="1000" dirty="0" err="1">
                          <a:effectLst/>
                        </a:rPr>
                        <a:t>text</a:t>
                      </a:r>
                      <a:r>
                        <a:rPr lang="fr-FR" sz="1000" dirty="0">
                          <a:effectLst/>
                        </a:rPr>
                        <a:t> </a:t>
                      </a:r>
                      <a:r>
                        <a:rPr lang="fr-FR" sz="1000" dirty="0" err="1">
                          <a:effectLst/>
                        </a:rPr>
                        <a:t>with</a:t>
                      </a:r>
                      <a:r>
                        <a:rPr lang="fr-FR" sz="1000" dirty="0">
                          <a:effectLst/>
                        </a:rPr>
                        <a:t> </a:t>
                      </a:r>
                      <a:r>
                        <a:rPr lang="fr-FR" sz="1000" dirty="0" err="1">
                          <a:effectLst/>
                        </a:rPr>
                        <a:t>reflections</a:t>
                      </a:r>
                      <a:r>
                        <a:rPr lang="fr-FR" sz="1000" dirty="0">
                          <a:effectLst/>
                        </a:rPr>
                        <a:t> and </a:t>
                      </a:r>
                      <a:r>
                        <a:rPr lang="fr-FR" sz="1000" dirty="0" err="1">
                          <a:effectLst/>
                        </a:rPr>
                        <a:t>personal</a:t>
                      </a:r>
                      <a:r>
                        <a:rPr lang="fr-FR" sz="1000" dirty="0">
                          <a:effectLst/>
                        </a:rPr>
                        <a:t> points of </a:t>
                      </a:r>
                      <a:r>
                        <a:rPr lang="fr-FR" sz="1000" dirty="0" err="1">
                          <a:effectLst/>
                        </a:rPr>
                        <a:t>view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594" marR="67594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920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CFE0-F2B4-482F-A60D-48278385FE94}" type="slidenum">
              <a:rPr lang="it-IT" smtClean="0"/>
              <a:t>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Patrizia Rateni  IIS Antonio Serra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45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2063</TotalTime>
  <Words>1942</Words>
  <Application>Microsoft Office PowerPoint</Application>
  <PresentationFormat>Presentazione su schermo (4:3)</PresentationFormat>
  <Paragraphs>278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Equinozio</vt:lpstr>
      <vt:lpstr>Clil Unit   Subject: History The Crisis  of the 14th century</vt:lpstr>
      <vt:lpstr>Introduction </vt:lpstr>
      <vt:lpstr>The school  context</vt:lpstr>
      <vt:lpstr>Methodology</vt:lpstr>
      <vt:lpstr>Comparing the old with the revised Bloom taxonomy</vt:lpstr>
      <vt:lpstr> </vt:lpstr>
      <vt:lpstr>Thinking skills and specific language</vt:lpstr>
      <vt:lpstr>Learning Unit </vt:lpstr>
      <vt:lpstr>Continue…..</vt:lpstr>
      <vt:lpstr>A special lesson</vt:lpstr>
      <vt:lpstr>Continue…</vt:lpstr>
      <vt:lpstr> Methodological  Approach</vt:lpstr>
      <vt:lpstr>Assessment</vt:lpstr>
      <vt:lpstr>Criteria for assessment</vt:lpstr>
      <vt:lpstr>Reflection</vt:lpstr>
      <vt:lpstr>  Critical issues and way of solving them</vt:lpstr>
      <vt:lpstr> Conclusion and implementation’s points</vt:lpstr>
      <vt:lpstr>References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Clil Unit   Subject: History The Crisis  of the 14° century</dc:title>
  <dc:creator>User</dc:creator>
  <cp:lastModifiedBy>User</cp:lastModifiedBy>
  <cp:revision>132</cp:revision>
  <dcterms:created xsi:type="dcterms:W3CDTF">2015-11-19T17:39:22Z</dcterms:created>
  <dcterms:modified xsi:type="dcterms:W3CDTF">2017-03-09T17:07:31Z</dcterms:modified>
</cp:coreProperties>
</file>