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6" r:id="rId4"/>
    <p:sldId id="258" r:id="rId5"/>
    <p:sldId id="259" r:id="rId6"/>
    <p:sldId id="262" r:id="rId7"/>
    <p:sldId id="270" r:id="rId8"/>
    <p:sldId id="263" r:id="rId9"/>
    <p:sldId id="268" r:id="rId10"/>
    <p:sldId id="269" r:id="rId11"/>
    <p:sldId id="264" r:id="rId12"/>
    <p:sldId id="265" r:id="rId13"/>
    <p:sldId id="267"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662" autoAdjust="0"/>
  </p:normalViewPr>
  <p:slideViewPr>
    <p:cSldViewPr>
      <p:cViewPr>
        <p:scale>
          <a:sx n="75" d="100"/>
          <a:sy n="75" d="100"/>
        </p:scale>
        <p:origin x="-1224" y="-336"/>
      </p:cViewPr>
      <p:guideLst>
        <p:guide orient="horz" pos="2160"/>
        <p:guide pos="2880"/>
      </p:guideLst>
    </p:cSldViewPr>
  </p:slideViewPr>
  <p:outlineViewPr>
    <p:cViewPr>
      <p:scale>
        <a:sx n="33" d="100"/>
        <a:sy n="33" d="100"/>
      </p:scale>
      <p:origin x="0" y="955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16B61-D495-47BA-887A-1D5B9C0CC4EC}" type="datetimeFigureOut">
              <a:rPr lang="it-IT" smtClean="0"/>
              <a:t>09/03/2017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C32F9-93E1-46E7-BA17-5051D4308551}"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232801D7-1A62-4E22-A4F9-A2AC9321C82D}" type="datetimeFigureOut">
              <a:rPr lang="it-IT" smtClean="0"/>
              <a:pPr/>
              <a:t>09/03/2017</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19645DE-FDCC-4A05-BCD5-2EB6636E4B9D}" type="slidenum">
              <a:rPr lang="it-IT" smtClean="0"/>
              <a:pPr/>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32801D7-1A62-4E22-A4F9-A2AC9321C82D}" type="datetimeFigureOut">
              <a:rPr lang="it-IT" smtClean="0"/>
              <a:pPr/>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9645DE-FDCC-4A05-BCD5-2EB6636E4B9D}"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C19645DE-FDCC-4A05-BCD5-2EB6636E4B9D}" type="slidenum">
              <a:rPr lang="it-IT" smtClean="0"/>
              <a:pPr/>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32801D7-1A62-4E22-A4F9-A2AC9321C82D}" type="datetimeFigureOut">
              <a:rPr lang="it-IT" smtClean="0"/>
              <a:pPr/>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232801D7-1A62-4E22-A4F9-A2AC9321C82D}" type="datetimeFigureOut">
              <a:rPr lang="it-IT" smtClean="0"/>
              <a:pPr/>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C19645DE-FDCC-4A05-BCD5-2EB6636E4B9D}" type="slidenum">
              <a:rPr lang="it-IT" smtClean="0"/>
              <a:pPr/>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232801D7-1A62-4E22-A4F9-A2AC9321C82D}" type="datetimeFigureOut">
              <a:rPr lang="it-IT" smtClean="0"/>
              <a:pPr/>
              <a:t>09/03/2017</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19645DE-FDCC-4A05-BCD5-2EB6636E4B9D}" type="slidenum">
              <a:rPr lang="it-IT" smtClean="0"/>
              <a:pPr/>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232801D7-1A62-4E22-A4F9-A2AC9321C82D}" type="datetimeFigureOut">
              <a:rPr lang="it-IT" smtClean="0"/>
              <a:pPr/>
              <a:t>09/03/2017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9645DE-FDCC-4A05-BCD5-2EB6636E4B9D}" type="slidenum">
              <a:rPr lang="it-IT" smtClean="0"/>
              <a:pPr/>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232801D7-1A62-4E22-A4F9-A2AC9321C82D}" type="datetimeFigureOut">
              <a:rPr lang="it-IT" smtClean="0"/>
              <a:pPr/>
              <a:t>09/03/2017</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C19645DE-FDCC-4A05-BCD5-2EB6636E4B9D}" type="slidenum">
              <a:rPr lang="it-IT" smtClean="0"/>
              <a:pPr/>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232801D7-1A62-4E22-A4F9-A2AC9321C82D}" type="datetimeFigureOut">
              <a:rPr lang="it-IT" smtClean="0"/>
              <a:pPr/>
              <a:t>09/03/2017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C19645DE-FDCC-4A05-BCD5-2EB6636E4B9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232801D7-1A62-4E22-A4F9-A2AC9321C82D}" type="datetimeFigureOut">
              <a:rPr lang="it-IT" smtClean="0"/>
              <a:pPr/>
              <a:t>09/03/2017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19645DE-FDCC-4A05-BCD5-2EB6636E4B9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19645DE-FDCC-4A05-BCD5-2EB6636E4B9D}" type="slidenum">
              <a:rPr lang="it-IT" smtClean="0"/>
              <a:pPr/>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232801D7-1A62-4E22-A4F9-A2AC9321C82D}" type="datetimeFigureOut">
              <a:rPr lang="it-IT" smtClean="0"/>
              <a:pPr/>
              <a:t>09/03/2017</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C19645DE-FDCC-4A05-BCD5-2EB6636E4B9D}" type="slidenum">
              <a:rPr lang="it-IT" smtClean="0"/>
              <a:pPr/>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232801D7-1A62-4E22-A4F9-A2AC9321C82D}" type="datetimeFigureOut">
              <a:rPr lang="it-IT" smtClean="0"/>
              <a:pPr/>
              <a:t>09/03/2017</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32801D7-1A62-4E22-A4F9-A2AC9321C82D}" type="datetimeFigureOut">
              <a:rPr lang="it-IT" smtClean="0"/>
              <a:pPr/>
              <a:t>09/03/2017</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19645DE-FDCC-4A05-BCD5-2EB6636E4B9D}" type="slidenum">
              <a:rPr lang="it-IT" smtClean="0"/>
              <a:pPr/>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r>
              <a:rPr lang="it-IT" dirty="0" smtClean="0"/>
              <a:t>Le 4 giornate </a:t>
            </a:r>
          </a:p>
          <a:p>
            <a:r>
              <a:rPr lang="it-IT" dirty="0" smtClean="0"/>
              <a:t>27-30 settembre 1943</a:t>
            </a:r>
            <a:endParaRPr lang="it-IT" dirty="0"/>
          </a:p>
        </p:txBody>
      </p:sp>
      <p:sp>
        <p:nvSpPr>
          <p:cNvPr id="2" name="Titolo 1"/>
          <p:cNvSpPr>
            <a:spLocks noGrp="1"/>
          </p:cNvSpPr>
          <p:nvPr>
            <p:ph type="ctrTitle"/>
          </p:nvPr>
        </p:nvSpPr>
        <p:spPr/>
        <p:txBody>
          <a:bodyPr/>
          <a:lstStyle/>
          <a:p>
            <a:r>
              <a:rPr lang="it-IT" dirty="0" smtClean="0"/>
              <a:t>La resistenza inizia a Napoli</a:t>
            </a:r>
            <a:endParaRPr lang="it-IT" dirty="0"/>
          </a:p>
        </p:txBody>
      </p:sp>
    </p:spTree>
    <p:extLst>
      <p:ext uri="{BB962C8B-B14F-4D97-AF65-F5344CB8AC3E}">
        <p14:creationId xmlns:p14="http://schemas.microsoft.com/office/powerpoint/2010/main" xmlns="" val="41908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Adolfo </a:t>
            </a:r>
            <a:r>
              <a:rPr lang="it-IT" sz="2400" dirty="0" err="1" smtClean="0"/>
              <a:t>Pansini</a:t>
            </a:r>
            <a:endParaRPr lang="it-IT" sz="2400" dirty="0"/>
          </a:p>
        </p:txBody>
      </p:sp>
      <p:pic>
        <p:nvPicPr>
          <p:cNvPr id="4" name="Segnaposto contenuto 3" descr="https://giuseppearagno.files.wordpress.com/2014/09/tito-murolo-a.jpg"/>
          <p:cNvPicPr>
            <a:picLocks noGrp="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bwMode="auto">
          <a:xfrm>
            <a:off x="2777982" y="1527175"/>
            <a:ext cx="3551524" cy="4572000"/>
          </a:xfrm>
          <a:prstGeom prst="rect">
            <a:avLst/>
          </a:prstGeom>
          <a:noFill/>
          <a:ln>
            <a:noFill/>
          </a:ln>
        </p:spPr>
      </p:pic>
    </p:spTree>
    <p:extLst>
      <p:ext uri="{BB962C8B-B14F-4D97-AF65-F5344CB8AC3E}">
        <p14:creationId xmlns:p14="http://schemas.microsoft.com/office/powerpoint/2010/main" xmlns="" val="52878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Gli alleati trovano la città già liberata</a:t>
            </a:r>
            <a:endParaRPr lang="it-IT" sz="2400" dirty="0"/>
          </a:p>
        </p:txBody>
      </p:sp>
      <p:sp>
        <p:nvSpPr>
          <p:cNvPr id="3" name="Segnaposto contenuto 2"/>
          <p:cNvSpPr>
            <a:spLocks noGrp="1"/>
          </p:cNvSpPr>
          <p:nvPr>
            <p:ph sz="quarter" idx="1"/>
          </p:nvPr>
        </p:nvSpPr>
        <p:spPr/>
        <p:txBody>
          <a:bodyPr>
            <a:normAutofit/>
          </a:bodyPr>
          <a:lstStyle/>
          <a:p>
            <a:r>
              <a:rPr lang="it-IT" sz="1800" dirty="0" smtClean="0"/>
              <a:t>Il primo ottobre la città si è liberata da sola, senza l’aiuto degli alleati , trasformando in naturale e compatta unità di intenti le tante e diverse azioni di resistenza </a:t>
            </a:r>
          </a:p>
          <a:p>
            <a:endParaRPr lang="it-IT" sz="1800" dirty="0"/>
          </a:p>
          <a:p>
            <a:endParaRPr lang="it-IT" sz="1800" dirty="0" smtClean="0"/>
          </a:p>
          <a:p>
            <a:r>
              <a:rPr lang="it-IT" sz="1800" dirty="0" smtClean="0"/>
              <a:t>Caso più unico che raro , le donne ,gli uomini , gli adolescenti, i ragazzi  protagonisti della liberazione non sono stati guidati da partiti o formazioni politiche , ma da un impulso a  difendere  la vita e la libertà più forte della paura di perdere entrambe nel combattimento</a:t>
            </a:r>
            <a:endParaRPr lang="it-IT" sz="1800" dirty="0"/>
          </a:p>
        </p:txBody>
      </p:sp>
      <p:sp>
        <p:nvSpPr>
          <p:cNvPr id="4" name="Segnaposto piè di pagina 3"/>
          <p:cNvSpPr>
            <a:spLocks noGrp="1"/>
          </p:cNvSpPr>
          <p:nvPr>
            <p:ph type="ftr" sz="quarter" idx="11"/>
          </p:nvPr>
        </p:nvSpPr>
        <p:spPr/>
        <p:txBody>
          <a:bodyPr/>
          <a:lstStyle/>
          <a:p>
            <a:r>
              <a:rPr lang="it-IT" smtClean="0"/>
              <a:t>Patrizia Rateni</a:t>
            </a:r>
            <a:endParaRPr lang="it-IT"/>
          </a:p>
        </p:txBody>
      </p:sp>
    </p:spTree>
    <p:extLst>
      <p:ext uri="{BB962C8B-B14F-4D97-AF65-F5344CB8AC3E}">
        <p14:creationId xmlns:p14="http://schemas.microsoft.com/office/powerpoint/2010/main" xmlns="" val="123058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Napoli o della resistenza attiva  di fronte all’orrore</a:t>
            </a:r>
            <a:endParaRPr lang="it-IT" sz="2400" dirty="0"/>
          </a:p>
        </p:txBody>
      </p:sp>
      <p:sp>
        <p:nvSpPr>
          <p:cNvPr id="3" name="Segnaposto contenuto 2"/>
          <p:cNvSpPr>
            <a:spLocks noGrp="1"/>
          </p:cNvSpPr>
          <p:nvPr>
            <p:ph sz="quarter" idx="1"/>
          </p:nvPr>
        </p:nvSpPr>
        <p:spPr/>
        <p:txBody>
          <a:bodyPr>
            <a:normAutofit/>
          </a:bodyPr>
          <a:lstStyle/>
          <a:p>
            <a:r>
              <a:rPr lang="it-IT" sz="1800" dirty="0" smtClean="0"/>
              <a:t>La ferocia disumana dell’occupazione nazista </a:t>
            </a:r>
          </a:p>
          <a:p>
            <a:r>
              <a:rPr lang="it-IT" sz="1800" dirty="0" smtClean="0"/>
              <a:t> la deportazione degli uomini( da qui il ruolo attivo e pregevole delle donne…)</a:t>
            </a:r>
          </a:p>
          <a:p>
            <a:r>
              <a:rPr lang="it-IT" sz="1800" dirty="0" smtClean="0"/>
              <a:t> il disprezzo per la vita umana degli « invasi» da parte degli invasori</a:t>
            </a:r>
          </a:p>
          <a:p>
            <a:r>
              <a:rPr lang="it-IT" sz="1800" dirty="0" smtClean="0"/>
              <a:t>L’assenza di rapporto umano con l’occupante</a:t>
            </a:r>
            <a:endParaRPr lang="it-IT" sz="1800" dirty="0"/>
          </a:p>
          <a:p>
            <a:endParaRPr lang="it-IT" sz="1800" dirty="0" smtClean="0"/>
          </a:p>
          <a:p>
            <a:pPr marL="0" indent="0">
              <a:buNone/>
            </a:pPr>
            <a:r>
              <a:rPr lang="it-IT" sz="1800" dirty="0" smtClean="0"/>
              <a:t>La politica del terrore  qui a Napoli è inefficace :   il popolo risponde con   una reazione compatta e coraggiosa  , che forse richiama , nel più lontano passato , il rifiuto che la città rivolse all’inquisizione  cattolica, altrettanto feroce </a:t>
            </a:r>
            <a:r>
              <a:rPr lang="it-IT" sz="1800" dirty="0"/>
              <a:t>,</a:t>
            </a:r>
            <a:r>
              <a:rPr lang="it-IT" sz="1800" dirty="0" smtClean="0"/>
              <a:t> disumana, priva di pietà </a:t>
            </a:r>
          </a:p>
          <a:p>
            <a:endParaRPr lang="it-IT" sz="1800" dirty="0"/>
          </a:p>
        </p:txBody>
      </p:sp>
    </p:spTree>
    <p:extLst>
      <p:ext uri="{BB962C8B-B14F-4D97-AF65-F5344CB8AC3E}">
        <p14:creationId xmlns:p14="http://schemas.microsoft.com/office/powerpoint/2010/main" xmlns="" val="385527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Dopo Napoli  la Resistenza diventa una cosa possibile</a:t>
            </a:r>
            <a:endParaRPr lang="it-IT" sz="2400" dirty="0"/>
          </a:p>
        </p:txBody>
      </p:sp>
      <p:sp>
        <p:nvSpPr>
          <p:cNvPr id="3" name="Segnaposto contenuto 2"/>
          <p:cNvSpPr>
            <a:spLocks noGrp="1"/>
          </p:cNvSpPr>
          <p:nvPr>
            <p:ph sz="quarter" idx="1"/>
          </p:nvPr>
        </p:nvSpPr>
        <p:spPr/>
        <p:txBody>
          <a:bodyPr>
            <a:normAutofit/>
          </a:bodyPr>
          <a:lstStyle/>
          <a:p>
            <a:endParaRPr lang="it-IT" sz="1800" dirty="0" smtClean="0"/>
          </a:p>
          <a:p>
            <a:endParaRPr lang="it-IT" sz="1800" dirty="0"/>
          </a:p>
          <a:p>
            <a:endParaRPr lang="it-IT" sz="1800" dirty="0" smtClean="0"/>
          </a:p>
          <a:p>
            <a:endParaRPr lang="it-IT" sz="1800" dirty="0"/>
          </a:p>
          <a:p>
            <a:r>
              <a:rPr lang="it-IT" sz="1800" dirty="0" smtClean="0"/>
              <a:t>« </a:t>
            </a:r>
            <a:r>
              <a:rPr lang="it-IT" sz="1800" dirty="0"/>
              <a:t>Dopo Napoli la parola d'ordine </a:t>
            </a:r>
            <a:r>
              <a:rPr lang="it-IT" sz="1800" dirty="0" smtClean="0"/>
              <a:t>dell'insurrezione </a:t>
            </a:r>
            <a:r>
              <a:rPr lang="it-IT" sz="1800" dirty="0"/>
              <a:t>finale acquistò un senso e un valore e fu d'allora la direttiva di marcia per la parte più audace </a:t>
            </a:r>
            <a:r>
              <a:rPr lang="it-IT" sz="1800" dirty="0" smtClean="0"/>
              <a:t>della </a:t>
            </a:r>
            <a:r>
              <a:rPr lang="it-IT" sz="1800" dirty="0"/>
              <a:t>Resistenza italiana» (Luigi Longo: dopo l'8 settembre del '43, diede vita alle Brigate Garibaldi. Vicecomandante del Corpo Volontari della Libertà, stretto collaboratore di Parri, fu tra i principali organizzatori dell'insurrezione nel Nord Italia dell'aprile del '45)</a:t>
            </a:r>
          </a:p>
        </p:txBody>
      </p:sp>
    </p:spTree>
    <p:extLst>
      <p:ext uri="{BB962C8B-B14F-4D97-AF65-F5344CB8AC3E}">
        <p14:creationId xmlns:p14="http://schemas.microsoft.com/office/powerpoint/2010/main" xmlns="" val="42245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Antefatti storici</a:t>
            </a:r>
            <a:endParaRPr lang="it-IT" dirty="0"/>
          </a:p>
        </p:txBody>
      </p:sp>
      <p:sp>
        <p:nvSpPr>
          <p:cNvPr id="3" name="Segnaposto contenuto 2"/>
          <p:cNvSpPr>
            <a:spLocks noGrp="1"/>
          </p:cNvSpPr>
          <p:nvPr>
            <p:ph sz="quarter" idx="1"/>
          </p:nvPr>
        </p:nvSpPr>
        <p:spPr/>
        <p:txBody>
          <a:bodyPr>
            <a:normAutofit/>
          </a:bodyPr>
          <a:lstStyle/>
          <a:p>
            <a:r>
              <a:rPr lang="it-IT" sz="1800" dirty="0" smtClean="0"/>
              <a:t>Una città allo stremo </a:t>
            </a:r>
            <a:r>
              <a:rPr lang="it-IT" sz="1800" dirty="0"/>
              <a:t> </a:t>
            </a:r>
            <a:r>
              <a:rPr lang="it-IT" sz="1800" dirty="0" smtClean="0"/>
              <a:t>tra  bombardamenti alleati ed il caos successivo all’armistizio dell’8 settembre 1843 : </a:t>
            </a:r>
          </a:p>
          <a:p>
            <a:endParaRPr lang="it-IT" sz="1800" dirty="0" smtClean="0"/>
          </a:p>
          <a:p>
            <a:r>
              <a:rPr lang="it-IT" sz="1800" dirty="0" smtClean="0"/>
              <a:t>Il </a:t>
            </a:r>
            <a:r>
              <a:rPr lang="it-IT" sz="1800" dirty="0"/>
              <a:t>4 agosto 1943 Napoli fu colpita dalle “fortezze volanti” americane da alta quota, ininterrottamente per 43 </a:t>
            </a:r>
            <a:r>
              <a:rPr lang="it-IT" sz="1800" dirty="0" smtClean="0"/>
              <a:t>ore</a:t>
            </a:r>
            <a:r>
              <a:rPr lang="it-IT" sz="1800" dirty="0"/>
              <a:t> </a:t>
            </a:r>
            <a:r>
              <a:rPr lang="it-IT" sz="1800" dirty="0" smtClean="0"/>
              <a:t> :  l’ effetto  furono   </a:t>
            </a:r>
            <a:r>
              <a:rPr lang="it-IT" sz="1800" dirty="0"/>
              <a:t>20.000 </a:t>
            </a:r>
            <a:r>
              <a:rPr lang="it-IT" sz="1800" dirty="0" smtClean="0"/>
              <a:t>morti e </a:t>
            </a:r>
            <a:r>
              <a:rPr lang="it-IT" sz="1800" smtClean="0"/>
              <a:t>la completa distruzione </a:t>
            </a:r>
            <a:r>
              <a:rPr lang="it-IT" sz="1800" dirty="0" smtClean="0"/>
              <a:t>di  </a:t>
            </a:r>
            <a:r>
              <a:rPr lang="it-IT" sz="1800" dirty="0"/>
              <a:t>ospedali, chiese, orfanotrofi, abitazioni </a:t>
            </a:r>
            <a:r>
              <a:rPr lang="it-IT" sz="1800" dirty="0" smtClean="0"/>
              <a:t>civili</a:t>
            </a:r>
          </a:p>
          <a:p>
            <a:r>
              <a:rPr lang="it-IT" sz="1800" dirty="0"/>
              <a:t>4 dicembre 1942 fu semi-distrutta la Basilica di Santa Chiara</a:t>
            </a:r>
          </a:p>
          <a:p>
            <a:endParaRPr lang="it-IT" sz="1800" dirty="0"/>
          </a:p>
          <a:p>
            <a:r>
              <a:rPr lang="it-IT" sz="1800" dirty="0" smtClean="0"/>
              <a:t>circa </a:t>
            </a:r>
            <a:r>
              <a:rPr lang="it-IT" sz="1800" dirty="0"/>
              <a:t>600 morti e 3.000 feriti si ebbero invece per lo scoppio della nave Caterina Costa nel porto, il 28 marzo </a:t>
            </a:r>
            <a:r>
              <a:rPr lang="it-IT" sz="1800" dirty="0" smtClean="0"/>
              <a:t>1943.</a:t>
            </a:r>
          </a:p>
          <a:p>
            <a:endParaRPr lang="it-IT" sz="1800" dirty="0" smtClean="0"/>
          </a:p>
          <a:p>
            <a:endParaRPr lang="it-IT" sz="1800" dirty="0" smtClean="0"/>
          </a:p>
          <a:p>
            <a:endParaRPr lang="it-IT" sz="1800" dirty="0" smtClean="0"/>
          </a:p>
          <a:p>
            <a:endParaRPr lang="it-IT" sz="1800" dirty="0" smtClean="0"/>
          </a:p>
          <a:p>
            <a:endParaRPr lang="it-IT" sz="1800" dirty="0" smtClean="0"/>
          </a:p>
          <a:p>
            <a:endParaRPr lang="it-IT" sz="1800" dirty="0" smtClean="0"/>
          </a:p>
          <a:p>
            <a:endParaRPr lang="it-IT" sz="1800" dirty="0" smtClean="0"/>
          </a:p>
          <a:p>
            <a:endParaRPr lang="it-IT" sz="1800" dirty="0" smtClean="0"/>
          </a:p>
          <a:p>
            <a:endParaRPr lang="it-IT" sz="1800" dirty="0"/>
          </a:p>
        </p:txBody>
      </p:sp>
    </p:spTree>
    <p:extLst>
      <p:ext uri="{BB962C8B-B14F-4D97-AF65-F5344CB8AC3E}">
        <p14:creationId xmlns:p14="http://schemas.microsoft.com/office/powerpoint/2010/main" xmlns="" val="16759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solidFill>
                  <a:prstClr val="black"/>
                </a:solidFill>
              </a:rPr>
              <a:t>Dopo l’8 Settembre 1943 : </a:t>
            </a:r>
            <a:r>
              <a:rPr lang="it-IT" sz="2400" dirty="0" smtClean="0">
                <a:solidFill>
                  <a:prstClr val="black"/>
                </a:solidFill>
              </a:rPr>
              <a:t>si materializza   l’ orrore</a:t>
            </a:r>
            <a:endParaRPr lang="it-IT" sz="2400" dirty="0"/>
          </a:p>
        </p:txBody>
      </p:sp>
      <p:sp>
        <p:nvSpPr>
          <p:cNvPr id="3" name="Segnaposto contenuto 2"/>
          <p:cNvSpPr>
            <a:spLocks noGrp="1"/>
          </p:cNvSpPr>
          <p:nvPr>
            <p:ph sz="quarter" idx="1"/>
          </p:nvPr>
        </p:nvSpPr>
        <p:spPr/>
        <p:txBody>
          <a:bodyPr>
            <a:normAutofit/>
          </a:bodyPr>
          <a:lstStyle/>
          <a:p>
            <a:pPr lvl="0"/>
            <a:r>
              <a:rPr lang="it-IT" sz="1800" dirty="0">
                <a:solidFill>
                  <a:prstClr val="black"/>
                </a:solidFill>
              </a:rPr>
              <a:t>I nazisti a Napoli  danno inizio ad una metodica distruzione della città che secondo  l’indicazione di Hitler doveva essere  ridotta in « fango e cenere».   Prima l’università , ove il rettore magnifico Adolfo </a:t>
            </a:r>
            <a:r>
              <a:rPr lang="it-IT" sz="1800" dirty="0" err="1">
                <a:solidFill>
                  <a:prstClr val="black"/>
                </a:solidFill>
              </a:rPr>
              <a:t>Omodeo</a:t>
            </a:r>
            <a:r>
              <a:rPr lang="it-IT" sz="1800" dirty="0">
                <a:solidFill>
                  <a:prstClr val="black"/>
                </a:solidFill>
              </a:rPr>
              <a:t> aveva il 1 settembre indicato agli studenti la strada della libertà,  </a:t>
            </a:r>
            <a:r>
              <a:rPr lang="it-IT" sz="1800" dirty="0" smtClean="0">
                <a:solidFill>
                  <a:prstClr val="black"/>
                </a:solidFill>
              </a:rPr>
              <a:t>in seguito anche   </a:t>
            </a:r>
            <a:r>
              <a:rPr lang="it-IT" sz="1800" dirty="0">
                <a:solidFill>
                  <a:prstClr val="black"/>
                </a:solidFill>
              </a:rPr>
              <a:t>gli  </a:t>
            </a:r>
            <a:r>
              <a:rPr lang="it-IT" sz="1800" dirty="0" smtClean="0">
                <a:solidFill>
                  <a:prstClr val="black"/>
                </a:solidFill>
              </a:rPr>
              <a:t>edifici vengono </a:t>
            </a:r>
            <a:r>
              <a:rPr lang="it-IT" sz="1800" dirty="0">
                <a:solidFill>
                  <a:prstClr val="black"/>
                </a:solidFill>
              </a:rPr>
              <a:t>invasi e dati alle </a:t>
            </a:r>
            <a:r>
              <a:rPr lang="it-IT" sz="1800" dirty="0" smtClean="0">
                <a:solidFill>
                  <a:prstClr val="black"/>
                </a:solidFill>
              </a:rPr>
              <a:t>fiamme;</a:t>
            </a:r>
          </a:p>
          <a:p>
            <a:pPr lvl="0"/>
            <a:r>
              <a:rPr lang="it-IT" sz="1800" dirty="0" smtClean="0">
                <a:solidFill>
                  <a:prstClr val="black"/>
                </a:solidFill>
              </a:rPr>
              <a:t> </a:t>
            </a:r>
            <a:r>
              <a:rPr lang="it-IT" sz="1800" dirty="0">
                <a:solidFill>
                  <a:prstClr val="black"/>
                </a:solidFill>
              </a:rPr>
              <a:t>la popolazione rastrellata per le vie è costretta ad </a:t>
            </a:r>
            <a:r>
              <a:rPr lang="it-IT" sz="1800" dirty="0" smtClean="0">
                <a:solidFill>
                  <a:prstClr val="black"/>
                </a:solidFill>
              </a:rPr>
              <a:t>assistere </a:t>
            </a:r>
            <a:r>
              <a:rPr lang="it-IT" sz="1800" dirty="0">
                <a:solidFill>
                  <a:prstClr val="black"/>
                </a:solidFill>
              </a:rPr>
              <a:t>in ginocchio all'esecuzione di un marinaio sulla soglia dell'Università; </a:t>
            </a:r>
            <a:endParaRPr lang="it-IT" sz="1800" dirty="0" smtClean="0">
              <a:solidFill>
                <a:prstClr val="black"/>
              </a:solidFill>
            </a:endParaRPr>
          </a:p>
          <a:p>
            <a:pPr lvl="0"/>
            <a:r>
              <a:rPr lang="it-IT" sz="1800" dirty="0" smtClean="0">
                <a:solidFill>
                  <a:prstClr val="black"/>
                </a:solidFill>
              </a:rPr>
              <a:t>una </a:t>
            </a:r>
            <a:r>
              <a:rPr lang="it-IT" sz="1800" dirty="0">
                <a:solidFill>
                  <a:prstClr val="black"/>
                </a:solidFill>
              </a:rPr>
              <a:t>lunga colonna di deportati viene avviata verso Aversa; </a:t>
            </a:r>
            <a:endParaRPr lang="it-IT" sz="1800" dirty="0" smtClean="0">
              <a:solidFill>
                <a:prstClr val="black"/>
              </a:solidFill>
            </a:endParaRPr>
          </a:p>
          <a:p>
            <a:pPr lvl="0"/>
            <a:r>
              <a:rPr lang="it-IT" sz="1800" dirty="0" smtClean="0">
                <a:solidFill>
                  <a:prstClr val="black"/>
                </a:solidFill>
              </a:rPr>
              <a:t>quattordici </a:t>
            </a:r>
            <a:r>
              <a:rPr lang="it-IT" sz="1800" dirty="0">
                <a:solidFill>
                  <a:prstClr val="black"/>
                </a:solidFill>
              </a:rPr>
              <a:t>carabinieri, rei d'aver resistito al palazzo delle Poste, vengono fucilati nel corso della tragica </a:t>
            </a:r>
            <a:r>
              <a:rPr lang="it-IT" sz="1800" dirty="0" smtClean="0">
                <a:solidFill>
                  <a:prstClr val="black"/>
                </a:solidFill>
              </a:rPr>
              <a:t>marcia.</a:t>
            </a:r>
          </a:p>
          <a:p>
            <a:pPr lvl="0"/>
            <a:r>
              <a:rPr lang="it-IT" sz="1800" dirty="0" smtClean="0">
                <a:solidFill>
                  <a:prstClr val="black"/>
                </a:solidFill>
              </a:rPr>
              <a:t> Inizia </a:t>
            </a:r>
            <a:r>
              <a:rPr lang="it-IT" sz="1800" dirty="0">
                <a:solidFill>
                  <a:prstClr val="black"/>
                </a:solidFill>
              </a:rPr>
              <a:t>poi la sistematica distruzione delle zone industriali, del grande stabilimento ILVA di Bagnoli, mentre tutta la città è messa a sacco.</a:t>
            </a:r>
          </a:p>
        </p:txBody>
      </p:sp>
    </p:spTree>
    <p:extLst>
      <p:ext uri="{BB962C8B-B14F-4D97-AF65-F5344CB8AC3E}">
        <p14:creationId xmlns:p14="http://schemas.microsoft.com/office/powerpoint/2010/main" xmlns="" val="226009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t>L’occupazione nazista : gli «avvisi» del colonnello Walter </a:t>
            </a:r>
            <a:r>
              <a:rPr lang="it-IT" sz="2400" dirty="0" err="1" smtClean="0"/>
              <a:t>Scholl</a:t>
            </a:r>
            <a:endParaRPr lang="it-IT" sz="2400" dirty="0"/>
          </a:p>
        </p:txBody>
      </p:sp>
      <p:sp>
        <p:nvSpPr>
          <p:cNvPr id="3" name="Segnaposto contenuto 2"/>
          <p:cNvSpPr>
            <a:spLocks noGrp="1"/>
          </p:cNvSpPr>
          <p:nvPr>
            <p:ph sz="quarter" idx="1"/>
          </p:nvPr>
        </p:nvSpPr>
        <p:spPr/>
        <p:txBody>
          <a:bodyPr>
            <a:normAutofit fontScale="40000" lnSpcReduction="20000"/>
          </a:bodyPr>
          <a:lstStyle/>
          <a:p>
            <a:r>
              <a:rPr lang="it-IT" dirty="0" smtClean="0"/>
              <a:t>Il 12 settembre 1943 furono uccisi decine di militari per le strade della città, mentre circa 4.000 persone tra militari e civili furono deportate per il "lavoro obbligatorio".</a:t>
            </a:r>
          </a:p>
          <a:p>
            <a:endParaRPr lang="it-IT" dirty="0" smtClean="0"/>
          </a:p>
          <a:p>
            <a:r>
              <a:rPr lang="it-IT" dirty="0" smtClean="0"/>
              <a:t>Lo stato d'assedio</a:t>
            </a:r>
          </a:p>
          <a:p>
            <a:r>
              <a:rPr lang="it-IT" dirty="0" smtClean="0"/>
              <a:t>Lo stesso giorno, il colonnello Walter </a:t>
            </a:r>
            <a:r>
              <a:rPr lang="it-IT" dirty="0" err="1" smtClean="0"/>
              <a:t>Scholl</a:t>
            </a:r>
            <a:r>
              <a:rPr lang="it-IT" dirty="0" smtClean="0"/>
              <a:t>, assunto il comando delle forze armate occupanti in città</a:t>
            </a:r>
            <a:r>
              <a:rPr lang="it-IT" smtClean="0"/>
              <a:t>, proclamò </a:t>
            </a:r>
            <a:r>
              <a:rPr lang="it-IT" dirty="0" smtClean="0"/>
              <a:t>il coprifuoco e dichiarò lo stato d'assedio con l'ordine di passare per le armi tutti coloro che si fossero resi responsabili di azioni ostili alle truppe tedesche, in ragione </a:t>
            </a:r>
            <a:r>
              <a:rPr lang="it-IT" sz="4300" dirty="0" smtClean="0">
                <a:solidFill>
                  <a:srgbClr val="FF0000"/>
                </a:solidFill>
              </a:rPr>
              <a:t>di cento napoletani per ogni tedesco eventualmente ucciso.</a:t>
            </a:r>
          </a:p>
          <a:p>
            <a:endParaRPr lang="it-IT" dirty="0" smtClean="0"/>
          </a:p>
          <a:p>
            <a:r>
              <a:rPr lang="it-IT" dirty="0" smtClean="0"/>
              <a:t>Seguì altro proclama, apparso sui muri della città, la mattina di lunedì 13 settembre:</a:t>
            </a:r>
          </a:p>
          <a:p>
            <a:endParaRPr lang="it-IT" dirty="0" smtClean="0"/>
          </a:p>
          <a:p>
            <a:r>
              <a:rPr lang="it-IT" dirty="0" smtClean="0"/>
              <a:t>« 1. Con provvedimento immediato ho assunto da oggi il Comando assoluto con pieni poteri della città di Napoli e dintorni.</a:t>
            </a:r>
          </a:p>
          <a:p>
            <a:r>
              <a:rPr lang="it-IT" dirty="0" smtClean="0"/>
              <a:t>2. Ogni singolo cittadino che si comporta calmo e disciplinato avrà la mia protezione. Chiunque però agisca apertamente o subdolamente contro le forze armate germaniche sarà passato per le armi. Inoltre il luogo del fatto e i dintorni immediati del nascondiglio dell'autore verranno distrutti e ridotti a rovine. Ogni soldato germanico ferito o trucidato verrà rivendicato cento volte.</a:t>
            </a:r>
          </a:p>
          <a:p>
            <a:r>
              <a:rPr lang="it-IT" dirty="0" smtClean="0"/>
              <a:t>3. Ordino il coprifuoco dalle ore 20 alle ore 6. Solo in caso di allarme si potrà fare uso della strada per recarsi al ricovero vicino.</a:t>
            </a:r>
          </a:p>
          <a:p>
            <a:r>
              <a:rPr lang="it-IT" dirty="0" smtClean="0"/>
              <a:t>4. Esiste lo stato d'assedio.</a:t>
            </a:r>
          </a:p>
          <a:p>
            <a:r>
              <a:rPr lang="it-IT" dirty="0" smtClean="0"/>
              <a:t>5. Entro 24 ore dovranno essere consegnate tutte le armi e munizioni di qualsiasi genere, ivi compresi i fucili da caccia, le granate a mano, ecc. Chiunque, trascorso tale termine, verrà trovato in possesso di un'arma, verrà immediatamente passato per le armi. La consegna delle armi e munizioni si effettuerà alle ronde militari germaniche.</a:t>
            </a:r>
          </a:p>
          <a:p>
            <a:r>
              <a:rPr lang="it-IT" dirty="0" smtClean="0"/>
              <a:t>6. Cittadini mantenetevi calmi e siate ragionevoli. Questi ordini e le già eseguite rappresaglie si rendono necessarie perché un gran numero di soldati e ufficiali germanici che non facevano altro che adempiere ai propri doveri furono vilmente assassinati o gravemente feriti, anzi in alcuni casi i feriti anche vilipesi e maltrattati in modo indegno da parte di un popolo civile.</a:t>
            </a:r>
          </a:p>
          <a:p>
            <a:r>
              <a:rPr lang="it-IT" dirty="0" smtClean="0"/>
              <a:t>Napoli, 12 settembre 1943 firmato </a:t>
            </a:r>
            <a:r>
              <a:rPr lang="it-IT" dirty="0" err="1" smtClean="0"/>
              <a:t>Scholl</a:t>
            </a:r>
            <a:r>
              <a:rPr lang="it-IT" dirty="0" smtClean="0"/>
              <a:t> Colonnello »</a:t>
            </a:r>
          </a:p>
          <a:p>
            <a:endParaRPr lang="it-IT" dirty="0" smtClean="0"/>
          </a:p>
          <a:p>
            <a:endParaRPr lang="it-IT" dirty="0"/>
          </a:p>
        </p:txBody>
      </p:sp>
    </p:spTree>
    <p:extLst>
      <p:ext uri="{BB962C8B-B14F-4D97-AF65-F5344CB8AC3E}">
        <p14:creationId xmlns:p14="http://schemas.microsoft.com/office/powerpoint/2010/main" xmlns="" val="338600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8534400" cy="758952"/>
          </a:xfrm>
        </p:spPr>
        <p:txBody>
          <a:bodyPr>
            <a:normAutofit/>
          </a:bodyPr>
          <a:lstStyle/>
          <a:p>
            <a:r>
              <a:rPr lang="it-IT" sz="2400" dirty="0" smtClean="0"/>
              <a:t>Deportazione uomini  e  occupazione zona costiera</a:t>
            </a:r>
            <a:endParaRPr lang="it-IT" sz="2400"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bwMode="auto">
          <a:xfrm>
            <a:off x="3068821" y="1527175"/>
            <a:ext cx="2969845"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1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Una</a:t>
            </a:r>
            <a:r>
              <a:rPr lang="it-IT" dirty="0" smtClean="0"/>
              <a:t> improvvisa  e spontanea  reazione civile</a:t>
            </a:r>
            <a:endParaRPr lang="it-IT" dirty="0"/>
          </a:p>
        </p:txBody>
      </p:sp>
      <p:sp>
        <p:nvSpPr>
          <p:cNvPr id="3" name="Segnaposto contenuto 2"/>
          <p:cNvSpPr>
            <a:spLocks noGrp="1"/>
          </p:cNvSpPr>
          <p:nvPr>
            <p:ph sz="quarter" idx="1"/>
          </p:nvPr>
        </p:nvSpPr>
        <p:spPr/>
        <p:txBody>
          <a:bodyPr>
            <a:normAutofit/>
          </a:bodyPr>
          <a:lstStyle/>
          <a:p>
            <a:r>
              <a:rPr lang="it-IT" sz="1800" dirty="0" smtClean="0"/>
              <a:t>All'alba del 28 settembre la rivolta esplose fulminea al Vomero e da </a:t>
            </a:r>
            <a:r>
              <a:rPr lang="it-IT" sz="1800" dirty="0" err="1" smtClean="0"/>
              <a:t>Chiaia</a:t>
            </a:r>
            <a:r>
              <a:rPr lang="it-IT" sz="1800" dirty="0" smtClean="0"/>
              <a:t> a piazza Nazionale.</a:t>
            </a:r>
          </a:p>
          <a:p>
            <a:endParaRPr lang="it-IT" sz="1800" dirty="0" smtClean="0"/>
          </a:p>
          <a:p>
            <a:r>
              <a:rPr lang="it-IT" sz="1800" dirty="0" smtClean="0"/>
              <a:t> Non vi furono collegamenti fra un  luogo  e l'altro dell'incendio, ma ogni azione rivoluzionaria in qualche modo rendeva possibile l’altra ,  simultanea o appena successiva , in  altro quartiere o strada o vicolo  diversi</a:t>
            </a:r>
          </a:p>
          <a:p>
            <a:endParaRPr lang="it-IT" sz="1800" dirty="0"/>
          </a:p>
          <a:p>
            <a:endParaRPr lang="it-IT" sz="1800" dirty="0" smtClean="0"/>
          </a:p>
          <a:p>
            <a:r>
              <a:rPr lang="it-IT" sz="1800" dirty="0" smtClean="0"/>
              <a:t>Non vi fu un coordinamento generale politico, ma una « naturale» confluenza di tanti  capopopolo di « </a:t>
            </a:r>
            <a:r>
              <a:rPr lang="it-IT" sz="1800" dirty="0"/>
              <a:t>quartiere» </a:t>
            </a:r>
            <a:r>
              <a:rPr lang="it-IT" sz="1800" dirty="0" smtClean="0"/>
              <a:t>,  </a:t>
            </a:r>
            <a:r>
              <a:rPr lang="it-IT" sz="1800" dirty="0"/>
              <a:t>figure locali che assunsero il comando delle operazioni nei vari  </a:t>
            </a:r>
            <a:r>
              <a:rPr lang="it-IT" sz="1800" dirty="0" smtClean="0"/>
              <a:t>luoghi  </a:t>
            </a:r>
            <a:r>
              <a:rPr lang="it-IT" sz="1800" dirty="0"/>
              <a:t>della città, come  il tenente colonnello Bonomi a Salvator Rosa, il capitano Francesco </a:t>
            </a:r>
            <a:r>
              <a:rPr lang="it-IT" sz="1800" dirty="0" err="1"/>
              <a:t>Cibarelli</a:t>
            </a:r>
            <a:r>
              <a:rPr lang="it-IT" sz="1800" dirty="0"/>
              <a:t> al Duomo, il capitano Mario </a:t>
            </a:r>
            <a:r>
              <a:rPr lang="it-IT" sz="1800" dirty="0" err="1"/>
              <a:t>Orbitello</a:t>
            </a:r>
            <a:r>
              <a:rPr lang="it-IT" sz="1800" dirty="0"/>
              <a:t> a </a:t>
            </a:r>
            <a:r>
              <a:rPr lang="it-IT" sz="1800" dirty="0" err="1"/>
              <a:t>Montecalvario</a:t>
            </a:r>
            <a:r>
              <a:rPr lang="it-IT" sz="1800" dirty="0"/>
              <a:t>, il capitano medico Stefano </a:t>
            </a:r>
            <a:r>
              <a:rPr lang="it-IT" sz="1800" dirty="0" err="1"/>
              <a:t>Fadda</a:t>
            </a:r>
            <a:r>
              <a:rPr lang="it-IT" sz="1800" dirty="0"/>
              <a:t> a </a:t>
            </a:r>
            <a:r>
              <a:rPr lang="it-IT" sz="1800" dirty="0" err="1"/>
              <a:t>Chiaia</a:t>
            </a:r>
            <a:r>
              <a:rPr lang="it-IT" sz="1800" dirty="0"/>
              <a:t>, l’impiegato Tito Murolo al Vasto….</a:t>
            </a:r>
            <a:endParaRPr lang="it-IT" sz="1800" dirty="0" smtClean="0"/>
          </a:p>
          <a:p>
            <a:endParaRPr lang="it-IT" sz="1800" dirty="0"/>
          </a:p>
          <a:p>
            <a:endParaRPr lang="it-IT" sz="1800" dirty="0" smtClean="0"/>
          </a:p>
          <a:p>
            <a:endParaRPr lang="it-IT" sz="1800" dirty="0" smtClean="0"/>
          </a:p>
          <a:p>
            <a:endParaRPr lang="it-IT" sz="1800" dirty="0"/>
          </a:p>
        </p:txBody>
      </p:sp>
    </p:spTree>
    <p:extLst>
      <p:ext uri="{BB962C8B-B14F-4D97-AF65-F5344CB8AC3E}">
        <p14:creationId xmlns:p14="http://schemas.microsoft.com/office/powerpoint/2010/main" xmlns="" val="405531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Mappa dei luoghi dell’insurrezione</a:t>
            </a:r>
            <a:endParaRPr lang="it-IT" sz="2400" dirty="0"/>
          </a:p>
        </p:txBody>
      </p:sp>
      <p:sp>
        <p:nvSpPr>
          <p:cNvPr id="3" name="Segnaposto contenuto 2"/>
          <p:cNvSpPr>
            <a:spLocks noGrp="1"/>
          </p:cNvSpPr>
          <p:nvPr>
            <p:ph sz="quarter" idx="1"/>
          </p:nvPr>
        </p:nvSpPr>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9888" y="1412776"/>
            <a:ext cx="3324225"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330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Non </a:t>
            </a:r>
            <a:r>
              <a:rPr lang="it-IT" sz="2700" dirty="0" smtClean="0"/>
              <a:t>solo</a:t>
            </a:r>
            <a:r>
              <a:rPr lang="it-IT" dirty="0" smtClean="0"/>
              <a:t> scugnizzi o lazzari , ma un intero popolo</a:t>
            </a:r>
            <a:endParaRPr lang="it-IT" dirty="0"/>
          </a:p>
        </p:txBody>
      </p:sp>
      <p:sp>
        <p:nvSpPr>
          <p:cNvPr id="5" name="Segnaposto contenuto 4"/>
          <p:cNvSpPr>
            <a:spLocks noGrp="1"/>
          </p:cNvSpPr>
          <p:nvPr>
            <p:ph sz="quarter" idx="1"/>
          </p:nvPr>
        </p:nvSpPr>
        <p:spPr/>
        <p:txBody>
          <a:bodyPr>
            <a:normAutofit lnSpcReduction="10000"/>
          </a:bodyPr>
          <a:lstStyle/>
          <a:p>
            <a:endParaRPr lang="it-IT" sz="1400" dirty="0" smtClean="0"/>
          </a:p>
          <a:p>
            <a:pPr marL="0" indent="0">
              <a:buNone/>
            </a:pPr>
            <a:r>
              <a:rPr lang="it-IT" sz="1400" dirty="0" smtClean="0">
                <a:solidFill>
                  <a:srgbClr val="FF0000"/>
                </a:solidFill>
              </a:rPr>
              <a:t>Una rivolta sociale inclusiva di classi e ruoli sociali , laboratorio spontaneo di democrazia e solidarietà</a:t>
            </a:r>
          </a:p>
          <a:p>
            <a:pPr marL="0" indent="0">
              <a:buNone/>
            </a:pPr>
            <a:r>
              <a:rPr lang="it-IT" sz="1400" dirty="0">
                <a:solidFill>
                  <a:srgbClr val="FF0000"/>
                </a:solidFill>
              </a:rPr>
              <a:t> </a:t>
            </a:r>
            <a:r>
              <a:rPr lang="it-IT" sz="1400" dirty="0" smtClean="0">
                <a:solidFill>
                  <a:srgbClr val="FF0000"/>
                </a:solidFill>
              </a:rPr>
              <a:t>Alcuni  tra  i  personaggi  simbolicamente rilevanti </a:t>
            </a:r>
          </a:p>
          <a:p>
            <a:pPr marL="0" indent="0">
              <a:buNone/>
            </a:pPr>
            <a:endParaRPr lang="it-IT" sz="1400" dirty="0" smtClean="0"/>
          </a:p>
          <a:p>
            <a:r>
              <a:rPr lang="it-IT" sz="1400" dirty="0" smtClean="0"/>
              <a:t>Per le tante  donne   :      </a:t>
            </a:r>
            <a:r>
              <a:rPr lang="it-IT" sz="1400" b="1" dirty="0" smtClean="0"/>
              <a:t>Maddalena </a:t>
            </a:r>
            <a:r>
              <a:rPr lang="it-IT" sz="1400" b="1" dirty="0"/>
              <a:t>Cerasuolo </a:t>
            </a:r>
            <a:r>
              <a:rPr lang="it-IT" sz="1400" b="1" dirty="0" smtClean="0"/>
              <a:t>: </a:t>
            </a:r>
            <a:r>
              <a:rPr lang="it-IT" sz="1400" dirty="0" smtClean="0"/>
              <a:t>Lenuccia</a:t>
            </a:r>
            <a:r>
              <a:rPr lang="it-IT" sz="1400" dirty="0"/>
              <a:t>, come veniva familiarmente chiamata, è stata una delle </a:t>
            </a:r>
            <a:r>
              <a:rPr lang="it-IT" sz="1400" dirty="0" smtClean="0"/>
              <a:t>donne </a:t>
            </a:r>
            <a:r>
              <a:rPr lang="it-IT" sz="1400" dirty="0"/>
              <a:t>protagoniste delle “Quattro giornate di Napoli” che, dopo la Liberazione, sono valse alla Città la Medaglia d’oro al valor militare.</a:t>
            </a:r>
          </a:p>
          <a:p>
            <a:r>
              <a:rPr lang="it-IT" sz="1400" smtClean="0"/>
              <a:t>La </a:t>
            </a:r>
            <a:r>
              <a:rPr lang="it-IT" sz="1400" dirty="0"/>
              <a:t>motivazione della medaglia al valore concessa alla giovane operaia ricorda che “dopo aver fatto da parlamentare dei partigiani con i tedeschi al Vico delle Trone, si distinse molto nel combattimento che ne seguì. Nella stessa giornata coraggiosamente partecipò anche allo scontro in difesa del Ponte della Sanità, al fianco del padre, con i partigiani dei rioni </a:t>
            </a:r>
            <a:r>
              <a:rPr lang="it-IT" sz="1400" dirty="0" err="1"/>
              <a:t>Materdei</a:t>
            </a:r>
            <a:r>
              <a:rPr lang="it-IT" sz="1400" dirty="0"/>
              <a:t> e Stella” .</a:t>
            </a:r>
            <a:endParaRPr lang="it-IT" sz="1400" dirty="0" smtClean="0"/>
          </a:p>
          <a:p>
            <a:endParaRPr lang="it-IT" sz="1400" dirty="0"/>
          </a:p>
          <a:p>
            <a:r>
              <a:rPr lang="it-IT" sz="1400" dirty="0" smtClean="0"/>
              <a:t> per gli  studenti         : </a:t>
            </a:r>
            <a:r>
              <a:rPr lang="it-IT" sz="1400" b="1" dirty="0" smtClean="0"/>
              <a:t> Adolfo  </a:t>
            </a:r>
            <a:r>
              <a:rPr lang="it-IT" sz="1400" b="1" dirty="0" err="1" smtClean="0"/>
              <a:t>Pansini</a:t>
            </a:r>
            <a:r>
              <a:rPr lang="it-IT" sz="1400" b="1" dirty="0"/>
              <a:t> </a:t>
            </a:r>
            <a:r>
              <a:rPr lang="it-IT" sz="1400" b="1" dirty="0" smtClean="0"/>
              <a:t> </a:t>
            </a:r>
            <a:r>
              <a:rPr lang="it-IT" sz="1400" dirty="0" smtClean="0"/>
              <a:t>studente del </a:t>
            </a:r>
            <a:r>
              <a:rPr lang="it-IT" sz="1400" dirty="0"/>
              <a:t>Sannazaro, </a:t>
            </a:r>
            <a:r>
              <a:rPr lang="it-IT" sz="1400" dirty="0" smtClean="0"/>
              <a:t>che a </a:t>
            </a:r>
            <a:r>
              <a:rPr lang="it-IT" sz="1400" dirty="0"/>
              <a:t>18 anni  </a:t>
            </a:r>
            <a:r>
              <a:rPr lang="it-IT" sz="1400" dirty="0" smtClean="0"/>
              <a:t>fu incarcerato  </a:t>
            </a:r>
            <a:r>
              <a:rPr lang="it-IT" sz="1400" dirty="0"/>
              <a:t>per </a:t>
            </a:r>
            <a:r>
              <a:rPr lang="it-IT" sz="1400" dirty="0" smtClean="0"/>
              <a:t>aver organizzato  giovani antifascisti </a:t>
            </a:r>
            <a:r>
              <a:rPr lang="it-IT" sz="1400" dirty="0"/>
              <a:t>e </a:t>
            </a:r>
            <a:r>
              <a:rPr lang="it-IT" sz="1400" dirty="0" smtClean="0"/>
              <a:t>morì nelle </a:t>
            </a:r>
            <a:r>
              <a:rPr lang="it-IT" sz="1400" dirty="0"/>
              <a:t>Quattro </a:t>
            </a:r>
            <a:r>
              <a:rPr lang="it-IT" sz="1400" dirty="0" smtClean="0"/>
              <a:t>Giornate ;</a:t>
            </a:r>
            <a:r>
              <a:rPr lang="it-IT" sz="1400" dirty="0"/>
              <a:t> </a:t>
            </a:r>
            <a:r>
              <a:rPr lang="it-IT" sz="1400" dirty="0" smtClean="0"/>
              <a:t>suo padre Edoardo </a:t>
            </a:r>
            <a:r>
              <a:rPr lang="it-IT" sz="1400" dirty="0" err="1" smtClean="0"/>
              <a:t>Pansini</a:t>
            </a:r>
            <a:r>
              <a:rPr lang="it-IT" sz="1400" dirty="0" smtClean="0"/>
              <a:t>,  che fece propri gli ideali mazziniani e e che  sfidò il  fascismo dalle pagine della sua rivista « Cimento»</a:t>
            </a:r>
          </a:p>
          <a:p>
            <a:r>
              <a:rPr lang="it-IT" sz="1400" dirty="0" smtClean="0"/>
              <a:t>Per i professori  : </a:t>
            </a:r>
            <a:r>
              <a:rPr lang="it-IT" sz="1400" b="1" dirty="0" smtClean="0"/>
              <a:t>Antonino di Tarsia in Curia, </a:t>
            </a:r>
            <a:r>
              <a:rPr lang="it-IT" sz="1400" dirty="0" smtClean="0"/>
              <a:t>docente settantenne del Liceo Sannazzaro che il29 settembre assunse il comando dei ribelli al Vomero </a:t>
            </a:r>
          </a:p>
          <a:p>
            <a:endParaRPr lang="it-IT" sz="1400" dirty="0"/>
          </a:p>
          <a:p>
            <a:r>
              <a:rPr lang="it-IT" sz="1400" dirty="0" smtClean="0"/>
              <a:t>Il  Liceo </a:t>
            </a:r>
            <a:r>
              <a:rPr lang="it-IT" sz="1400" dirty="0"/>
              <a:t>S</a:t>
            </a:r>
            <a:r>
              <a:rPr lang="it-IT" sz="1400" dirty="0" smtClean="0"/>
              <a:t>annazaro come  quartier generale della Resistenza , rifugio,  luogo di governo delle iniziative rivoltose, di assistenza e cura dei   feriti,  di mensa,  di confronto di idee.</a:t>
            </a:r>
          </a:p>
          <a:p>
            <a:endParaRPr lang="it-IT" sz="1400" dirty="0" smtClean="0"/>
          </a:p>
          <a:p>
            <a:endParaRPr lang="it-IT" sz="1400" dirty="0" smtClean="0"/>
          </a:p>
          <a:p>
            <a:endParaRPr lang="it-IT" sz="1400" dirty="0" smtClean="0"/>
          </a:p>
          <a:p>
            <a:endParaRPr lang="it-IT" sz="1400" dirty="0"/>
          </a:p>
          <a:p>
            <a:endParaRPr lang="it-IT" sz="1400" dirty="0" smtClean="0"/>
          </a:p>
          <a:p>
            <a:endParaRPr lang="it-IT" sz="1400" dirty="0"/>
          </a:p>
        </p:txBody>
      </p:sp>
    </p:spTree>
    <p:extLst>
      <p:ext uri="{BB962C8B-B14F-4D97-AF65-F5344CB8AC3E}">
        <p14:creationId xmlns:p14="http://schemas.microsoft.com/office/powerpoint/2010/main" xmlns="" val="156452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Alcuni volti dei protagonisti: Maddalena Cerasuolo </a:t>
            </a:r>
            <a:endParaRPr lang="it-IT" sz="2400" dirty="0"/>
          </a:p>
        </p:txBody>
      </p:sp>
      <p:pic>
        <p:nvPicPr>
          <p:cNvPr id="5" name="Segnaposto contenuto 4" descr="http://www.educational.rai.it/materiali/immagini_articoli/22595.jpg"/>
          <p:cNvPicPr>
            <a:picLocks noGrp="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bwMode="auto">
          <a:xfrm>
            <a:off x="1696244" y="2384425"/>
            <a:ext cx="5715000" cy="2857500"/>
          </a:xfrm>
          <a:prstGeom prst="rect">
            <a:avLst/>
          </a:prstGeom>
          <a:noFill/>
          <a:ln>
            <a:noFill/>
          </a:ln>
        </p:spPr>
      </p:pic>
    </p:spTree>
    <p:extLst>
      <p:ext uri="{BB962C8B-B14F-4D97-AF65-F5344CB8AC3E}">
        <p14:creationId xmlns:p14="http://schemas.microsoft.com/office/powerpoint/2010/main" xmlns="" val="22046181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247</TotalTime>
  <Words>1301</Words>
  <Application>Microsoft Office PowerPoint</Application>
  <PresentationFormat>Presentazione su schermo (4:3)</PresentationFormat>
  <Paragraphs>86</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Città</vt:lpstr>
      <vt:lpstr>La resistenza inizia a Napoli</vt:lpstr>
      <vt:lpstr>Antefatti storici</vt:lpstr>
      <vt:lpstr>Dopo l’8 Settembre 1943 : si materializza   l’ orrore</vt:lpstr>
      <vt:lpstr>L’occupazione nazista : gli «avvisi» del colonnello Walter Scholl</vt:lpstr>
      <vt:lpstr>Deportazione uomini  e  occupazione zona costiera</vt:lpstr>
      <vt:lpstr>Una improvvisa  e spontanea  reazione civile</vt:lpstr>
      <vt:lpstr>Mappa dei luoghi dell’insurrezione</vt:lpstr>
      <vt:lpstr>Non solo scugnizzi o lazzari , ma un intero popolo</vt:lpstr>
      <vt:lpstr>Alcuni volti dei protagonisti: Maddalena Cerasuolo </vt:lpstr>
      <vt:lpstr>Adolfo Pansini</vt:lpstr>
      <vt:lpstr>Gli alleati trovano la città già liberata</vt:lpstr>
      <vt:lpstr>Napoli o della resistenza attiva  di fronte all’orrore</vt:lpstr>
      <vt:lpstr>Dopo Napoli  la Resistenza diventa una cosa possibile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resistenza inizia a Napoli</dc:title>
  <dc:creator>User</dc:creator>
  <cp:lastModifiedBy>utente</cp:lastModifiedBy>
  <cp:revision>33</cp:revision>
  <dcterms:created xsi:type="dcterms:W3CDTF">2016-04-26T07:40:33Z</dcterms:created>
  <dcterms:modified xsi:type="dcterms:W3CDTF">2017-03-09T12:28:16Z</dcterms:modified>
</cp:coreProperties>
</file>