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6" r:id="rId1"/>
  </p:sldMasterIdLst>
  <p:notesMasterIdLst>
    <p:notesMasterId r:id="rId15"/>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81" d="100"/>
          <a:sy n="81" d="100"/>
        </p:scale>
        <p:origin x="-318" y="-27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0DDB9-3B3C-44B1-9EDC-F4BDF4A4E741}" type="datetimeFigureOut">
              <a:rPr lang="de-DE"/>
              <a:pPr/>
              <a:t>09.03.2017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517D6-2EA9-4E5F-9E4B-5510377AD262}" type="slidenum">
              <a:rPr lang="de-DE"/>
              <a:pPr/>
              <a:t>‹N›</a:t>
            </a:fld>
            <a:endParaRPr lang="it-IT"/>
          </a:p>
        </p:txBody>
      </p:sp>
    </p:spTree>
    <p:extLst>
      <p:ext uri="{BB962C8B-B14F-4D97-AF65-F5344CB8AC3E}">
        <p14:creationId xmlns:p14="http://schemas.microsoft.com/office/powerpoint/2010/main" xmlns="" val="119077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1</a:t>
            </a:fld>
            <a:endParaRPr lang="it-IT"/>
          </a:p>
        </p:txBody>
      </p:sp>
    </p:spTree>
    <p:extLst>
      <p:ext uri="{BB962C8B-B14F-4D97-AF65-F5344CB8AC3E}">
        <p14:creationId xmlns:p14="http://schemas.microsoft.com/office/powerpoint/2010/main" xmlns="" val="2754805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10</a:t>
            </a:fld>
            <a:endParaRPr lang="it-IT"/>
          </a:p>
        </p:txBody>
      </p:sp>
    </p:spTree>
    <p:extLst>
      <p:ext uri="{BB962C8B-B14F-4D97-AF65-F5344CB8AC3E}">
        <p14:creationId xmlns:p14="http://schemas.microsoft.com/office/powerpoint/2010/main" xmlns="" val="2998508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11</a:t>
            </a:fld>
            <a:endParaRPr lang="it-IT"/>
          </a:p>
        </p:txBody>
      </p:sp>
    </p:spTree>
    <p:extLst>
      <p:ext uri="{BB962C8B-B14F-4D97-AF65-F5344CB8AC3E}">
        <p14:creationId xmlns:p14="http://schemas.microsoft.com/office/powerpoint/2010/main" xmlns="" val="3669953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12</a:t>
            </a:fld>
            <a:endParaRPr lang="it-IT"/>
          </a:p>
        </p:txBody>
      </p:sp>
    </p:spTree>
    <p:extLst>
      <p:ext uri="{BB962C8B-B14F-4D97-AF65-F5344CB8AC3E}">
        <p14:creationId xmlns:p14="http://schemas.microsoft.com/office/powerpoint/2010/main" xmlns="" val="194153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13</a:t>
            </a:fld>
            <a:endParaRPr lang="it-IT"/>
          </a:p>
        </p:txBody>
      </p:sp>
    </p:spTree>
    <p:extLst>
      <p:ext uri="{BB962C8B-B14F-4D97-AF65-F5344CB8AC3E}">
        <p14:creationId xmlns:p14="http://schemas.microsoft.com/office/powerpoint/2010/main" xmlns="" val="3660151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2</a:t>
            </a:fld>
            <a:endParaRPr lang="it-IT"/>
          </a:p>
        </p:txBody>
      </p:sp>
    </p:spTree>
    <p:extLst>
      <p:ext uri="{BB962C8B-B14F-4D97-AF65-F5344CB8AC3E}">
        <p14:creationId xmlns:p14="http://schemas.microsoft.com/office/powerpoint/2010/main" xmlns="" val="3872574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3</a:t>
            </a:fld>
            <a:endParaRPr lang="it-IT"/>
          </a:p>
        </p:txBody>
      </p:sp>
    </p:spTree>
    <p:extLst>
      <p:ext uri="{BB962C8B-B14F-4D97-AF65-F5344CB8AC3E}">
        <p14:creationId xmlns:p14="http://schemas.microsoft.com/office/powerpoint/2010/main" xmlns="" val="2347716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4</a:t>
            </a:fld>
            <a:endParaRPr lang="it-IT"/>
          </a:p>
        </p:txBody>
      </p:sp>
    </p:spTree>
    <p:extLst>
      <p:ext uri="{BB962C8B-B14F-4D97-AF65-F5344CB8AC3E}">
        <p14:creationId xmlns:p14="http://schemas.microsoft.com/office/powerpoint/2010/main" xmlns="" val="4021047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5</a:t>
            </a:fld>
            <a:endParaRPr lang="it-IT"/>
          </a:p>
        </p:txBody>
      </p:sp>
    </p:spTree>
    <p:extLst>
      <p:ext uri="{BB962C8B-B14F-4D97-AF65-F5344CB8AC3E}">
        <p14:creationId xmlns:p14="http://schemas.microsoft.com/office/powerpoint/2010/main" xmlns="" val="1406484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6</a:t>
            </a:fld>
            <a:endParaRPr lang="it-IT"/>
          </a:p>
        </p:txBody>
      </p:sp>
    </p:spTree>
    <p:extLst>
      <p:ext uri="{BB962C8B-B14F-4D97-AF65-F5344CB8AC3E}">
        <p14:creationId xmlns:p14="http://schemas.microsoft.com/office/powerpoint/2010/main" xmlns="" val="1655396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7</a:t>
            </a:fld>
            <a:endParaRPr lang="it-IT"/>
          </a:p>
        </p:txBody>
      </p:sp>
    </p:spTree>
    <p:extLst>
      <p:ext uri="{BB962C8B-B14F-4D97-AF65-F5344CB8AC3E}">
        <p14:creationId xmlns:p14="http://schemas.microsoft.com/office/powerpoint/2010/main" xmlns="" val="1603248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8</a:t>
            </a:fld>
            <a:endParaRPr lang="it-IT"/>
          </a:p>
        </p:txBody>
      </p:sp>
    </p:spTree>
    <p:extLst>
      <p:ext uri="{BB962C8B-B14F-4D97-AF65-F5344CB8AC3E}">
        <p14:creationId xmlns:p14="http://schemas.microsoft.com/office/powerpoint/2010/main" xmlns="" val="1539853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C517D6-2EA9-4E5F-9E4B-5510377AD262}" type="slidenum">
              <a:rPr lang="de-DE"/>
              <a:pPr/>
              <a:t>9</a:t>
            </a:fld>
            <a:endParaRPr lang="it-IT"/>
          </a:p>
        </p:txBody>
      </p:sp>
    </p:spTree>
    <p:extLst>
      <p:ext uri="{BB962C8B-B14F-4D97-AF65-F5344CB8AC3E}">
        <p14:creationId xmlns:p14="http://schemas.microsoft.com/office/powerpoint/2010/main" xmlns="" val="114387053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7200" cap="none" baseline="0">
                <a:blipFill dpi="0" rotWithShape="1">
                  <a:blip r:embed="rId4"/>
                  <a:srcRect/>
                  <a:tile tx="6350" ty="-127000" sx="65000" sy="64000" flip="none" algn="tl"/>
                </a:blipFill>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ED80D8A-69BF-403B-95AD-33CE42915832}" type="datetime1">
              <a:rPr lang="de-DE" smtClean="0"/>
              <a:t>09.03.2017</a:t>
            </a:fld>
            <a:endParaRPr lang="de-DE"/>
          </a:p>
        </p:txBody>
      </p:sp>
      <p:sp>
        <p:nvSpPr>
          <p:cNvPr id="5" name="Footer Placeholder 4"/>
          <p:cNvSpPr>
            <a:spLocks noGrp="1"/>
          </p:cNvSpPr>
          <p:nvPr>
            <p:ph type="ftr" sz="quarter" idx="11"/>
          </p:nvPr>
        </p:nvSpPr>
        <p:spPr/>
        <p:txBody>
          <a:bodyPr/>
          <a:lstStyle/>
          <a:p>
            <a:r>
              <a:rPr lang="it-IT" smtClean="0"/>
              <a:t>I.S.I.S. Antonio Serra / Classe IV F  Tutor Patrizia Rateni</a:t>
            </a:r>
            <a:endParaRPr lang="de-DE"/>
          </a:p>
        </p:txBody>
      </p:sp>
      <p:sp>
        <p:nvSpPr>
          <p:cNvPr id="6" name="Slide Number Placeholder 5"/>
          <p:cNvSpPr>
            <a:spLocks noGrp="1"/>
          </p:cNvSpPr>
          <p:nvPr>
            <p:ph type="sldNum" sz="quarter" idx="12"/>
          </p:nvPr>
        </p:nvSpPr>
        <p:spPr>
          <a:xfrm>
            <a:off x="9592733" y="4289334"/>
            <a:ext cx="1193868" cy="640080"/>
          </a:xfrm>
        </p:spPr>
        <p:txBody>
          <a:bodyPr/>
          <a:lstStyle>
            <a:lvl1pPr>
              <a:defRPr sz="2800" b="0"/>
            </a:lvl1p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109048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10"/>
          </p:nvPr>
        </p:nvSpPr>
        <p:spPr/>
        <p:txBody>
          <a:bodyPr/>
          <a:lstStyle/>
          <a:p>
            <a:fld id="{5D94418A-08E8-4D6C-A50E-F9747303DD14}" type="datetime1">
              <a:rPr lang="de-DE" smtClean="0"/>
              <a:t>09.03.2017</a:t>
            </a:fld>
            <a:endParaRPr lang="de-DE"/>
          </a:p>
        </p:txBody>
      </p:sp>
      <p:sp>
        <p:nvSpPr>
          <p:cNvPr id="5" name="Footer Placeholder 4"/>
          <p:cNvSpPr>
            <a:spLocks noGrp="1"/>
          </p:cNvSpPr>
          <p:nvPr>
            <p:ph type="ftr" sz="quarter" idx="11"/>
          </p:nvPr>
        </p:nvSpPr>
        <p:spPr/>
        <p:txBody>
          <a:bodyPr/>
          <a:lstStyle/>
          <a:p>
            <a:r>
              <a:rPr lang="it-IT" smtClean="0"/>
              <a:t>I.S.I.S. Antonio Serra / Classe IV F  Tutor Patrizia Rateni</a:t>
            </a:r>
            <a:endParaRPr lang="de-DE"/>
          </a:p>
        </p:txBody>
      </p:sp>
      <p:sp>
        <p:nvSpPr>
          <p:cNvPr id="6" name="Slide Number Placeholder 5"/>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64826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dirty="0"/>
              <a:t>Fare clic per modificare lo stile del titolo</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10"/>
          </p:nvPr>
        </p:nvSpPr>
        <p:spPr/>
        <p:txBody>
          <a:bodyPr/>
          <a:lstStyle/>
          <a:p>
            <a:fld id="{D22A6F0E-4E3C-4CD4-9E85-07816F7E8120}" type="datetime1">
              <a:rPr lang="de-DE" smtClean="0"/>
              <a:t>09.03.2017</a:t>
            </a:fld>
            <a:endParaRPr lang="de-DE"/>
          </a:p>
        </p:txBody>
      </p:sp>
      <p:sp>
        <p:nvSpPr>
          <p:cNvPr id="5" name="Footer Placeholder 4"/>
          <p:cNvSpPr>
            <a:spLocks noGrp="1"/>
          </p:cNvSpPr>
          <p:nvPr>
            <p:ph type="ftr" sz="quarter" idx="11"/>
          </p:nvPr>
        </p:nvSpPr>
        <p:spPr/>
        <p:txBody>
          <a:bodyPr/>
          <a:lstStyle/>
          <a:p>
            <a:r>
              <a:rPr lang="it-IT" smtClean="0"/>
              <a:t>I.S.I.S. Antonio Serra / Classe IV F  Tutor Patrizia Rateni</a:t>
            </a:r>
            <a:endParaRPr lang="de-DE"/>
          </a:p>
        </p:txBody>
      </p:sp>
      <p:sp>
        <p:nvSpPr>
          <p:cNvPr id="6" name="Slide Number Placeholder 5"/>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109371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a:t>
            </a:r>
            <a:endParaRPr lang="en-US" dirty="0"/>
          </a:p>
        </p:txBody>
      </p:sp>
      <p:sp>
        <p:nvSpPr>
          <p:cNvPr id="3" name="Content Placeholder 2"/>
          <p:cNvSpPr>
            <a:spLocks noGrp="1"/>
          </p:cNvSpPr>
          <p:nvPr>
            <p:ph idx="1"/>
          </p:nvPr>
        </p:nvSpPr>
        <p:spPr/>
        <p:txBody>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10"/>
          </p:nvPr>
        </p:nvSpPr>
        <p:spPr/>
        <p:txBody>
          <a:bodyPr/>
          <a:lstStyle/>
          <a:p>
            <a:fld id="{91553D23-0C4B-4F6A-9440-3071D49D759A}" type="datetime1">
              <a:rPr lang="de-DE" smtClean="0"/>
              <a:t>09.03.2017</a:t>
            </a:fld>
            <a:endParaRPr lang="de-DE"/>
          </a:p>
        </p:txBody>
      </p:sp>
      <p:sp>
        <p:nvSpPr>
          <p:cNvPr id="5" name="Footer Placeholder 4"/>
          <p:cNvSpPr>
            <a:spLocks noGrp="1"/>
          </p:cNvSpPr>
          <p:nvPr>
            <p:ph type="ftr" sz="quarter" idx="11"/>
          </p:nvPr>
        </p:nvSpPr>
        <p:spPr/>
        <p:txBody>
          <a:bodyPr/>
          <a:lstStyle/>
          <a:p>
            <a:r>
              <a:rPr lang="it-IT" smtClean="0"/>
              <a:t>I.S.I.S. Antonio Serra / Classe IV F  Tutor Patrizia Rateni</a:t>
            </a:r>
            <a:endParaRPr lang="de-DE"/>
          </a:p>
        </p:txBody>
      </p:sp>
      <p:sp>
        <p:nvSpPr>
          <p:cNvPr id="6" name="Slide Number Placeholder 5"/>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325266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7200" b="0"/>
            </a:lvl1pPr>
          </a:lstStyle>
          <a:p>
            <a:r>
              <a:rPr lang="it-IT" dirty="0"/>
              <a:t>Fare clic per modificare lo stile del titolo</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Modifica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152A3048-E909-4FA1-9E30-0C9EF8A48A03}" type="datetime1">
              <a:rPr lang="de-DE" smtClean="0"/>
              <a:t>09.03.2017</a:t>
            </a:fld>
            <a:endParaRPr lang="de-DE"/>
          </a:p>
        </p:txBody>
      </p:sp>
      <p:sp>
        <p:nvSpPr>
          <p:cNvPr id="5" name="Footer Placeholder 4"/>
          <p:cNvSpPr>
            <a:spLocks noGrp="1"/>
          </p:cNvSpPr>
          <p:nvPr>
            <p:ph type="ftr" sz="quarter" idx="11"/>
          </p:nvPr>
        </p:nvSpPr>
        <p:spPr>
          <a:xfrm>
            <a:off x="2182708" y="6272784"/>
            <a:ext cx="6327648" cy="365125"/>
          </a:xfrm>
        </p:spPr>
        <p:txBody>
          <a:bodyPr/>
          <a:lstStyle/>
          <a:p>
            <a:r>
              <a:rPr lang="it-IT" smtClean="0"/>
              <a:t>I.S.I.S. Antonio Serra / Classe IV F  Tutor Patrizia Rateni</a:t>
            </a:r>
            <a:endParaRPr lang="de-DE"/>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1326364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5" name="Date Placeholder 4"/>
          <p:cNvSpPr>
            <a:spLocks noGrp="1"/>
          </p:cNvSpPr>
          <p:nvPr>
            <p:ph type="dt" sz="half" idx="10"/>
          </p:nvPr>
        </p:nvSpPr>
        <p:spPr/>
        <p:txBody>
          <a:bodyPr/>
          <a:lstStyle/>
          <a:p>
            <a:fld id="{138F607B-E60B-4A2B-8F1B-7C52DB667506}" type="datetime1">
              <a:rPr lang="de-DE" smtClean="0"/>
              <a:t>09.03.2017</a:t>
            </a:fld>
            <a:endParaRPr lang="de-DE"/>
          </a:p>
        </p:txBody>
      </p:sp>
      <p:sp>
        <p:nvSpPr>
          <p:cNvPr id="6" name="Footer Placeholder 5"/>
          <p:cNvSpPr>
            <a:spLocks noGrp="1"/>
          </p:cNvSpPr>
          <p:nvPr>
            <p:ph type="ftr" sz="quarter" idx="11"/>
          </p:nvPr>
        </p:nvSpPr>
        <p:spPr/>
        <p:txBody>
          <a:bodyPr/>
          <a:lstStyle/>
          <a:p>
            <a:r>
              <a:rPr lang="it-IT" smtClean="0"/>
              <a:t>I.S.I.S. Antonio Serra / Classe IV F  Tutor Patrizia Rateni</a:t>
            </a:r>
            <a:endParaRPr lang="de-DE"/>
          </a:p>
        </p:txBody>
      </p:sp>
      <p:sp>
        <p:nvSpPr>
          <p:cNvPr id="7" name="Slide Number Placeholder 6"/>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428603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dirty="0"/>
              <a:t>Fare clic per modificare lo stile del titolo</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Date Placeholder 6"/>
          <p:cNvSpPr>
            <a:spLocks noGrp="1"/>
          </p:cNvSpPr>
          <p:nvPr>
            <p:ph type="dt" sz="half" idx="10"/>
          </p:nvPr>
        </p:nvSpPr>
        <p:spPr/>
        <p:txBody>
          <a:bodyPr/>
          <a:lstStyle/>
          <a:p>
            <a:fld id="{D8C3FD7B-8066-422A-8E0F-E1FD5D894F58}" type="datetime1">
              <a:rPr lang="de-DE" smtClean="0"/>
              <a:t>09.03.2017</a:t>
            </a:fld>
            <a:endParaRPr lang="de-DE"/>
          </a:p>
        </p:txBody>
      </p:sp>
      <p:sp>
        <p:nvSpPr>
          <p:cNvPr id="8" name="Footer Placeholder 7"/>
          <p:cNvSpPr>
            <a:spLocks noGrp="1"/>
          </p:cNvSpPr>
          <p:nvPr>
            <p:ph type="ftr" sz="quarter" idx="11"/>
          </p:nvPr>
        </p:nvSpPr>
        <p:spPr/>
        <p:txBody>
          <a:bodyPr/>
          <a:lstStyle/>
          <a:p>
            <a:r>
              <a:rPr lang="it-IT" smtClean="0"/>
              <a:t>I.S.I.S. Antonio Serra / Classe IV F  Tutor Patrizia Rateni</a:t>
            </a:r>
            <a:endParaRPr lang="de-DE"/>
          </a:p>
        </p:txBody>
      </p:sp>
      <p:sp>
        <p:nvSpPr>
          <p:cNvPr id="9" name="Slide Number Placeholder 8"/>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108807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dirty="0"/>
              <a:t>Fare clic per modificare lo stile del titolo</a:t>
            </a:r>
            <a:endParaRPr lang="en-US" dirty="0"/>
          </a:p>
        </p:txBody>
      </p:sp>
      <p:sp>
        <p:nvSpPr>
          <p:cNvPr id="3" name="Date Placeholder 2"/>
          <p:cNvSpPr>
            <a:spLocks noGrp="1"/>
          </p:cNvSpPr>
          <p:nvPr>
            <p:ph type="dt" sz="half" idx="10"/>
          </p:nvPr>
        </p:nvSpPr>
        <p:spPr/>
        <p:txBody>
          <a:bodyPr/>
          <a:lstStyle/>
          <a:p>
            <a:fld id="{86B2EB04-0E72-41E6-BBDF-BEC94EF5E7BD}" type="datetime1">
              <a:rPr lang="de-DE" smtClean="0"/>
              <a:t>09.03.2017</a:t>
            </a:fld>
            <a:endParaRPr lang="de-DE"/>
          </a:p>
        </p:txBody>
      </p:sp>
      <p:sp>
        <p:nvSpPr>
          <p:cNvPr id="4" name="Footer Placeholder 3"/>
          <p:cNvSpPr>
            <a:spLocks noGrp="1"/>
          </p:cNvSpPr>
          <p:nvPr>
            <p:ph type="ftr" sz="quarter" idx="11"/>
          </p:nvPr>
        </p:nvSpPr>
        <p:spPr/>
        <p:txBody>
          <a:bodyPr/>
          <a:lstStyle/>
          <a:p>
            <a:r>
              <a:rPr lang="it-IT" smtClean="0"/>
              <a:t>I.S.I.S. Antonio Serra / Classe IV F  Tutor Patrizia Rateni</a:t>
            </a:r>
            <a:endParaRPr lang="de-DE"/>
          </a:p>
        </p:txBody>
      </p:sp>
      <p:sp>
        <p:nvSpPr>
          <p:cNvPr id="5" name="Slide Number Placeholder 4"/>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4177825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40312-9092-4484-AE8F-83E6786FD59C}" type="datetime1">
              <a:rPr lang="de-DE" smtClean="0"/>
              <a:t>09.03.2017</a:t>
            </a:fld>
            <a:endParaRPr lang="de-DE"/>
          </a:p>
        </p:txBody>
      </p:sp>
      <p:sp>
        <p:nvSpPr>
          <p:cNvPr id="3" name="Footer Placeholder 2"/>
          <p:cNvSpPr>
            <a:spLocks noGrp="1"/>
          </p:cNvSpPr>
          <p:nvPr>
            <p:ph type="ftr" sz="quarter" idx="11"/>
          </p:nvPr>
        </p:nvSpPr>
        <p:spPr/>
        <p:txBody>
          <a:bodyPr/>
          <a:lstStyle/>
          <a:p>
            <a:r>
              <a:rPr lang="it-IT" smtClean="0"/>
              <a:t>I.S.I.S. Antonio Serra / Classe IV F  Tutor Patrizia Rateni</a:t>
            </a:r>
            <a:endParaRPr lang="de-DE"/>
          </a:p>
        </p:txBody>
      </p:sp>
      <p:sp>
        <p:nvSpPr>
          <p:cNvPr id="4" name="Slide Number Placeholder 3"/>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369290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it-IT" dirty="0"/>
              <a:t>Fare clic per modificare lo stile del titolo</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Modifica gli stili del testo dello schema</a:t>
            </a:r>
          </a:p>
        </p:txBody>
      </p:sp>
      <p:sp>
        <p:nvSpPr>
          <p:cNvPr id="5" name="Date Placeholder 4"/>
          <p:cNvSpPr>
            <a:spLocks noGrp="1"/>
          </p:cNvSpPr>
          <p:nvPr>
            <p:ph type="dt" sz="half" idx="10"/>
          </p:nvPr>
        </p:nvSpPr>
        <p:spPr/>
        <p:txBody>
          <a:bodyPr/>
          <a:lstStyle/>
          <a:p>
            <a:fld id="{2E7A0CC0-29AE-46AB-9EE4-61DB6EFF4FBF}" type="datetime1">
              <a:rPr lang="de-DE" smtClean="0"/>
              <a:t>09.03.2017</a:t>
            </a:fld>
            <a:endParaRPr lang="de-DE"/>
          </a:p>
        </p:txBody>
      </p:sp>
      <p:sp>
        <p:nvSpPr>
          <p:cNvPr id="6" name="Footer Placeholder 5"/>
          <p:cNvSpPr>
            <a:spLocks noGrp="1"/>
          </p:cNvSpPr>
          <p:nvPr>
            <p:ph type="ftr" sz="quarter" idx="11"/>
          </p:nvPr>
        </p:nvSpPr>
        <p:spPr/>
        <p:txBody>
          <a:bodyPr/>
          <a:lstStyle/>
          <a:p>
            <a:r>
              <a:rPr lang="it-IT" smtClean="0"/>
              <a:t>I.S.I.S. Antonio Serra / Classe IV F  Tutor Patrizia Rateni</a:t>
            </a:r>
            <a:endParaRPr lang="de-DE"/>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3981207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it-IT" dirty="0"/>
              <a:t>Fare clic per modificare lo stile del titolo</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Modifica gli stili del testo dello schema</a:t>
            </a:r>
          </a:p>
        </p:txBody>
      </p:sp>
      <p:sp>
        <p:nvSpPr>
          <p:cNvPr id="5" name="Date Placeholder 4"/>
          <p:cNvSpPr>
            <a:spLocks noGrp="1"/>
          </p:cNvSpPr>
          <p:nvPr>
            <p:ph type="dt" sz="half" idx="10"/>
          </p:nvPr>
        </p:nvSpPr>
        <p:spPr/>
        <p:txBody>
          <a:bodyPr/>
          <a:lstStyle/>
          <a:p>
            <a:fld id="{8829D23B-CE85-4C19-AD14-6909D133589F}" type="datetime1">
              <a:rPr lang="de-DE" smtClean="0"/>
              <a:t>09.03.2017</a:t>
            </a:fld>
            <a:endParaRPr lang="de-DE"/>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212202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DE2753C-48AB-424F-97E9-6B7D0438BF4E}" type="datetime1">
              <a:rPr lang="de-DE" smtClean="0"/>
              <a:t>09.03.2017</a:t>
            </a:fld>
            <a:endParaRPr lang="de-DE"/>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it-IT" smtClean="0"/>
              <a:t>I.S.I.S. Antonio Serra / Classe IV F  Tutor Patrizia Rateni</a:t>
            </a:r>
            <a:endParaRPr lang="de-DE"/>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0">
                <a:solidFill>
                  <a:srgbClr val="FFFFFF"/>
                </a:solidFill>
                <a:latin typeface="+mj-lt"/>
              </a:defRPr>
            </a:lvl1pPr>
          </a:lstStyle>
          <a:p>
            <a:fld id="{66CD45B7-DFE2-4393-8D37-380FC36BF3AA}" type="slidenum">
              <a:rPr lang="de-DE" smtClean="0"/>
              <a:pPr/>
              <a:t>‹N›</a:t>
            </a:fld>
            <a:endParaRPr lang="de-DE"/>
          </a:p>
        </p:txBody>
      </p:sp>
    </p:spTree>
    <p:extLst>
      <p:ext uri="{BB962C8B-B14F-4D97-AF65-F5344CB8AC3E}">
        <p14:creationId xmlns:p14="http://schemas.microsoft.com/office/powerpoint/2010/main" xmlns="" val="3329941720"/>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dt="0"/>
  <p:txStyles>
    <p:titleStyle>
      <a:lvl1pPr algn="l" defTabSz="914400" rtl="0" eaLnBrk="1" latinLnBrk="0" hangingPunct="1">
        <a:lnSpc>
          <a:spcPct val="90000"/>
        </a:lnSpc>
        <a:spcBef>
          <a:spcPct val="0"/>
        </a:spcBef>
        <a:buNone/>
        <a:defRPr sz="4800" kern="1200" cap="none"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t.wikipedia.org/wiki/File:Napoli_Castel_s_Elmo_rampa_1050135.JP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0753" y="1331617"/>
            <a:ext cx="9966960" cy="3035808"/>
          </a:xfrm>
        </p:spPr>
        <p:txBody>
          <a:bodyPr/>
          <a:lstStyle/>
          <a:p>
            <a:r>
              <a:rPr lang="de-DE" dirty="0"/>
              <a:t> </a:t>
            </a:r>
            <a:r>
              <a:rPr lang="de-DE" dirty="0">
                <a:solidFill>
                  <a:srgbClr val="446968"/>
                </a:solidFill>
                <a:latin typeface="Batang"/>
              </a:rPr>
              <a:t>Il </a:t>
            </a:r>
            <a:r>
              <a:rPr lang="de-DE" dirty="0" err="1">
                <a:solidFill>
                  <a:srgbClr val="446968"/>
                </a:solidFill>
                <a:latin typeface="Batang"/>
              </a:rPr>
              <a:t>Resto</a:t>
            </a:r>
            <a:r>
              <a:rPr lang="de-DE" dirty="0">
                <a:solidFill>
                  <a:srgbClr val="446968"/>
                </a:solidFill>
                <a:latin typeface="Batang"/>
              </a:rPr>
              <a:t> </a:t>
            </a:r>
            <a:r>
              <a:rPr lang="de-DE" dirty="0" smtClean="0">
                <a:solidFill>
                  <a:srgbClr val="446968"/>
                </a:solidFill>
                <a:latin typeface="Batang"/>
              </a:rPr>
              <a:t>Di </a:t>
            </a:r>
            <a:r>
              <a:rPr lang="de-DE" dirty="0" err="1">
                <a:solidFill>
                  <a:srgbClr val="446968"/>
                </a:solidFill>
                <a:latin typeface="Batang"/>
              </a:rPr>
              <a:t>Niente</a:t>
            </a:r>
            <a:endParaRPr lang="it-IT" dirty="0">
              <a:solidFill>
                <a:srgbClr val="446968"/>
              </a:solidFill>
              <a:latin typeface="Batang"/>
            </a:endParaRPr>
          </a:p>
        </p:txBody>
      </p:sp>
      <p:sp>
        <p:nvSpPr>
          <p:cNvPr id="3" name="Sottotitolo 2"/>
          <p:cNvSpPr>
            <a:spLocks noGrp="1"/>
          </p:cNvSpPr>
          <p:nvPr>
            <p:ph type="subTitle" idx="1"/>
          </p:nvPr>
        </p:nvSpPr>
        <p:spPr>
          <a:xfrm>
            <a:off x="914399" y="5169877"/>
            <a:ext cx="10070083" cy="1010586"/>
          </a:xfrm>
        </p:spPr>
        <p:txBody>
          <a:bodyPr vert="horz" lIns="91440" tIns="45720" rIns="91440" bIns="45720" rtlCol="0" anchor="t">
            <a:normAutofit/>
          </a:bodyPr>
          <a:lstStyle/>
          <a:p>
            <a:pPr algn="ctr"/>
            <a:r>
              <a:rPr lang="de-DE" dirty="0" smtClean="0">
                <a:solidFill>
                  <a:srgbClr val="446968"/>
                </a:solidFill>
              </a:rPr>
              <a:t> </a:t>
            </a:r>
            <a:endParaRPr lang="it-IT" dirty="0">
              <a:solidFill>
                <a:srgbClr val="446968"/>
              </a:solidFill>
            </a:endParaRPr>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3962583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332205" y="1188876"/>
            <a:ext cx="10058400" cy="1609344"/>
          </a:xfrm>
        </p:spPr>
        <p:txBody>
          <a:bodyPr/>
          <a:lstStyle/>
          <a:p>
            <a:endParaRPr lang="it-IT"/>
          </a:p>
        </p:txBody>
      </p:sp>
      <p:sp>
        <p:nvSpPr>
          <p:cNvPr id="3" name="Segnaposto contenuto 2"/>
          <p:cNvSpPr>
            <a:spLocks noGrp="1"/>
          </p:cNvSpPr>
          <p:nvPr>
            <p:ph idx="1"/>
          </p:nvPr>
        </p:nvSpPr>
        <p:spPr>
          <a:xfrm>
            <a:off x="1589648" y="478171"/>
            <a:ext cx="10058400" cy="4050792"/>
          </a:xfrm>
        </p:spPr>
        <p:txBody>
          <a:bodyPr vert="horz" lIns="91440" tIns="45720" rIns="91440" bIns="45720" rtlCol="0" anchor="t">
            <a:normAutofit/>
          </a:bodyPr>
          <a:lstStyle/>
          <a:p>
            <a:r>
              <a:rPr lang="it-IT" b="1" i="1" u="sng" dirty="0">
                <a:solidFill>
                  <a:srgbClr val="446968"/>
                </a:solidFill>
                <a:latin typeface="Candara" charset="0"/>
              </a:rPr>
              <a:t>Puntini di luce in tutto il golfo: sono le barche della notte,  i pescatori e la lampara.  E barchini,  </a:t>
            </a:r>
            <a:r>
              <a:rPr lang="it-IT" b="1" i="1" u="sng" dirty="0" err="1">
                <a:solidFill>
                  <a:srgbClr val="446968"/>
                </a:solidFill>
                <a:latin typeface="Candara" charset="0"/>
              </a:rPr>
              <a:t>castaldelle</a:t>
            </a:r>
            <a:r>
              <a:rPr lang="it-IT" b="1" i="1" u="sng" dirty="0">
                <a:solidFill>
                  <a:srgbClr val="446968"/>
                </a:solidFill>
                <a:latin typeface="Candara" charset="0"/>
              </a:rPr>
              <a:t>,  </a:t>
            </a:r>
            <a:r>
              <a:rPr lang="it-IT" b="1" i="1" u="sng" dirty="0" err="1">
                <a:solidFill>
                  <a:srgbClr val="446968"/>
                </a:solidFill>
                <a:latin typeface="Candara" charset="0"/>
              </a:rPr>
              <a:t>gozzoni</a:t>
            </a:r>
            <a:r>
              <a:rPr lang="it-IT" b="1" i="1" u="sng" dirty="0">
                <a:solidFill>
                  <a:srgbClr val="446968"/>
                </a:solidFill>
                <a:latin typeface="Candara" charset="0"/>
              </a:rPr>
              <a:t> da diporto.  Gennaro vuol fare il giro. Scendono a Santa Lucia</a:t>
            </a:r>
            <a:r>
              <a:rPr lang="it-IT" b="1" i="1" dirty="0">
                <a:solidFill>
                  <a:srgbClr val="446968"/>
                </a:solidFill>
                <a:latin typeface="Candara" charset="0"/>
              </a:rPr>
              <a:t>: folla,  vocio,  guizzare di lanterne.  Ai pontili barche che partono,  che arrivano,  sulle tavole,  impazienti,  i gitanti pronti per l’imbarco</a:t>
            </a:r>
            <a:r>
              <a:rPr lang="it-IT" i="1" dirty="0">
                <a:solidFill>
                  <a:srgbClr val="446968"/>
                </a:solidFill>
                <a:latin typeface="Candara" charset="0"/>
              </a:rPr>
              <a:t>.</a:t>
            </a:r>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249784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smtClean="0">
                <a:solidFill>
                  <a:srgbClr val="446968"/>
                </a:solidFill>
                <a:latin typeface="+mn-lt"/>
              </a:rPr>
              <a:t>Largo </a:t>
            </a:r>
            <a:r>
              <a:rPr lang="it-IT" sz="3200" dirty="0">
                <a:solidFill>
                  <a:srgbClr val="446968"/>
                </a:solidFill>
                <a:latin typeface="+mn-lt"/>
              </a:rPr>
              <a:t>di Palazzo</a:t>
            </a:r>
          </a:p>
        </p:txBody>
      </p:sp>
      <p:sp>
        <p:nvSpPr>
          <p:cNvPr id="3" name="Segnaposto contenuto 2"/>
          <p:cNvSpPr>
            <a:spLocks noGrp="1"/>
          </p:cNvSpPr>
          <p:nvPr>
            <p:ph idx="1"/>
          </p:nvPr>
        </p:nvSpPr>
        <p:spPr>
          <a:xfrm>
            <a:off x="935834" y="2120900"/>
            <a:ext cx="10192541" cy="4235744"/>
          </a:xfrm>
        </p:spPr>
        <p:txBody>
          <a:bodyPr vert="horz" lIns="91440" tIns="45720" rIns="91440" bIns="45720" rtlCol="0" anchor="t">
            <a:normAutofit/>
          </a:bodyPr>
          <a:lstStyle/>
          <a:p>
            <a:pPr marL="0" indent="0">
              <a:buNone/>
            </a:pPr>
            <a:r>
              <a:rPr lang="it-IT" dirty="0">
                <a:solidFill>
                  <a:srgbClr val="446968"/>
                </a:solidFill>
                <a:latin typeface="Candara" charset="0"/>
              </a:rPr>
              <a:t>Largo di palazzo o com’è chiamata oggi piazza plebiscito è sempre stata testimone di eventi importanti.</a:t>
            </a:r>
          </a:p>
          <a:p>
            <a:pPr marL="0" indent="0">
              <a:buNone/>
            </a:pPr>
            <a:r>
              <a:rPr lang="it-IT" dirty="0">
                <a:solidFill>
                  <a:srgbClr val="446968"/>
                </a:solidFill>
                <a:latin typeface="Candara" charset="0"/>
              </a:rPr>
              <a:t>Largo di palazzo è sempre stata il luogo dove si incontravano nobili e lazzari per festeggiare.</a:t>
            </a:r>
          </a:p>
          <a:p>
            <a:pPr marL="0" indent="0">
              <a:buNone/>
            </a:pPr>
            <a:r>
              <a:rPr lang="it-IT" dirty="0" smtClean="0">
                <a:solidFill>
                  <a:srgbClr val="446968"/>
                </a:solidFill>
                <a:latin typeface="Candara" charset="0"/>
              </a:rPr>
              <a:t>«Nel </a:t>
            </a:r>
            <a:r>
              <a:rPr lang="it-IT" dirty="0">
                <a:solidFill>
                  <a:srgbClr val="446968"/>
                </a:solidFill>
                <a:latin typeface="Candara" charset="0"/>
              </a:rPr>
              <a:t>maggio Napoli sfolgorò di sole e feste. Il re tornò da Portella con la spesa, per la citta che tripudiava, in corteo memorabile, che lei applaudì con </a:t>
            </a:r>
            <a:r>
              <a:rPr lang="it-IT" dirty="0" err="1">
                <a:solidFill>
                  <a:srgbClr val="446968"/>
                </a:solidFill>
                <a:latin typeface="Candara" charset="0"/>
              </a:rPr>
              <a:t>Sanges</a:t>
            </a:r>
            <a:r>
              <a:rPr lang="it-IT" dirty="0">
                <a:solidFill>
                  <a:srgbClr val="446968"/>
                </a:solidFill>
                <a:latin typeface="Candara" charset="0"/>
              </a:rPr>
              <a:t> e gli altri al Largo di Palazzo</a:t>
            </a:r>
            <a:r>
              <a:rPr lang="it-IT" dirty="0" smtClean="0">
                <a:solidFill>
                  <a:srgbClr val="446968"/>
                </a:solidFill>
                <a:latin typeface="Candara" charset="0"/>
              </a:rPr>
              <a:t>.»</a:t>
            </a:r>
            <a:endParaRPr lang="it-IT" dirty="0">
              <a:solidFill>
                <a:srgbClr val="446968"/>
              </a:solidFill>
              <a:latin typeface="Candara" charset="0"/>
            </a:endParaRPr>
          </a:p>
          <a:p>
            <a:r>
              <a:rPr lang="it-IT" i="1" dirty="0" smtClean="0">
                <a:solidFill>
                  <a:srgbClr val="446968"/>
                </a:solidFill>
                <a:latin typeface="Candara" charset="0"/>
              </a:rPr>
              <a:t>«La </a:t>
            </a:r>
            <a:r>
              <a:rPr lang="it-IT" i="1" dirty="0">
                <a:solidFill>
                  <a:srgbClr val="446968"/>
                </a:solidFill>
                <a:latin typeface="Candara" charset="0"/>
              </a:rPr>
              <a:t>sera al San Carlo, per il peleo </a:t>
            </a:r>
            <a:r>
              <a:rPr lang="it-IT" dirty="0">
                <a:solidFill>
                  <a:srgbClr val="446968"/>
                </a:solidFill>
                <a:latin typeface="Candara" charset="0"/>
              </a:rPr>
              <a:t>di Bassi e Paisiello, scritto </a:t>
            </a:r>
            <a:r>
              <a:rPr lang="it-IT" dirty="0" smtClean="0">
                <a:solidFill>
                  <a:srgbClr val="446968"/>
                </a:solidFill>
                <a:latin typeface="Candara" charset="0"/>
              </a:rPr>
              <a:t>apposta…..»</a:t>
            </a:r>
            <a:endParaRPr lang="it-IT" dirty="0">
              <a:solidFill>
                <a:srgbClr val="446968"/>
              </a:solidFill>
              <a:latin typeface="Candara" charset="0"/>
            </a:endParaRPr>
          </a:p>
          <a:p>
            <a:pPr marL="0" indent="0">
              <a:buNone/>
            </a:pPr>
            <a:r>
              <a:rPr lang="it-IT" dirty="0" smtClean="0">
                <a:solidFill>
                  <a:srgbClr val="446968"/>
                </a:solidFill>
                <a:latin typeface="Candara" charset="0"/>
              </a:rPr>
              <a:t>   «La </a:t>
            </a:r>
            <a:r>
              <a:rPr lang="it-IT" dirty="0">
                <a:solidFill>
                  <a:srgbClr val="446968"/>
                </a:solidFill>
                <a:latin typeface="Candara" charset="0"/>
              </a:rPr>
              <a:t>prima volta che vedeva il famoso teatro: splendido nel tepore scarlatto, nello scintillio delle luci, dei gioielli, nel chiaro delle carni. </a:t>
            </a:r>
            <a:r>
              <a:rPr lang="it-IT" dirty="0" smtClean="0">
                <a:solidFill>
                  <a:srgbClr val="446968"/>
                </a:solidFill>
                <a:latin typeface="Candara" charset="0"/>
              </a:rPr>
              <a:t>«</a:t>
            </a:r>
            <a:endParaRPr lang="it-IT" dirty="0">
              <a:solidFill>
                <a:srgbClr val="446968"/>
              </a:solidFill>
              <a:latin typeface="Candara" charset="0"/>
            </a:endParaRPr>
          </a:p>
          <a:p>
            <a:r>
              <a:rPr lang="it-IT" dirty="0">
                <a:solidFill>
                  <a:srgbClr val="446968"/>
                </a:solidFill>
                <a:latin typeface="Candara" charset="0"/>
              </a:rPr>
              <a:t>Cit. ENZO STRIANO. </a:t>
            </a:r>
          </a:p>
          <a:p>
            <a:pPr marL="0" indent="0">
              <a:buNone/>
            </a:pPr>
            <a:endParaRPr lang="it-IT" dirty="0">
              <a:latin typeface="Candara" charset="0"/>
            </a:endParaRPr>
          </a:p>
          <a:p>
            <a:pPr marL="0" indent="0">
              <a:buNone/>
            </a:pPr>
            <a:r>
              <a:rPr lang="it-IT" dirty="0">
                <a:solidFill>
                  <a:srgbClr val="446968"/>
                </a:solidFill>
                <a:latin typeface="Candara" charset="0"/>
              </a:rPr>
              <a:t>Salvatore Vassallo</a:t>
            </a:r>
          </a:p>
          <a:p>
            <a:endParaRPr lang="it-IT" dirty="0">
              <a:latin typeface="Candara" charset="0"/>
            </a:endParaRPr>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346035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solidFill>
                  <a:srgbClr val="446968"/>
                </a:solidFill>
                <a:latin typeface="Arial" pitchFamily="34" charset="0"/>
                <a:cs typeface="Arial" pitchFamily="34" charset="0"/>
              </a:rPr>
              <a:t>DOVE HA ABITATO A NAPOLI ELEONORA PIMENTEL </a:t>
            </a:r>
            <a:r>
              <a:rPr lang="it-IT" sz="3200" dirty="0" smtClean="0">
                <a:solidFill>
                  <a:srgbClr val="446968"/>
                </a:solidFill>
                <a:latin typeface="Arial" pitchFamily="34" charset="0"/>
                <a:cs typeface="Arial" pitchFamily="34" charset="0"/>
              </a:rPr>
              <a:t>FONSECA</a:t>
            </a:r>
            <a:r>
              <a:rPr lang="it-IT" sz="3200" b="1" dirty="0" smtClean="0">
                <a:solidFill>
                  <a:srgbClr val="446968"/>
                </a:solidFill>
                <a:latin typeface="Arial" pitchFamily="34" charset="0"/>
                <a:cs typeface="Arial" pitchFamily="34" charset="0"/>
              </a:rPr>
              <a:t>?</a:t>
            </a:r>
            <a:endParaRPr lang="it-IT" sz="3200" dirty="0">
              <a:latin typeface="Arial" pitchFamily="34" charset="0"/>
              <a:cs typeface="Arial" pitchFamily="34" charset="0"/>
            </a:endParaRPr>
          </a:p>
        </p:txBody>
      </p:sp>
      <p:sp>
        <p:nvSpPr>
          <p:cNvPr id="3" name="Segnaposto contenuto 2"/>
          <p:cNvSpPr>
            <a:spLocks noGrp="1"/>
          </p:cNvSpPr>
          <p:nvPr>
            <p:ph idx="1"/>
          </p:nvPr>
        </p:nvSpPr>
        <p:spPr/>
        <p:txBody>
          <a:bodyPr vert="horz" lIns="91440" tIns="45720" rIns="91440" bIns="45720" rtlCol="0" anchor="t">
            <a:normAutofit fontScale="85000" lnSpcReduction="10000"/>
          </a:bodyPr>
          <a:lstStyle/>
          <a:p>
            <a:r>
              <a:rPr lang="it-IT" dirty="0" err="1">
                <a:solidFill>
                  <a:srgbClr val="446968"/>
                </a:solidFill>
                <a:latin typeface="Candara" charset="0"/>
              </a:rPr>
              <a:t>Cit</a:t>
            </a:r>
            <a:r>
              <a:rPr lang="it-IT" dirty="0">
                <a:solidFill>
                  <a:srgbClr val="446968"/>
                </a:solidFill>
                <a:latin typeface="Candara" charset="0"/>
              </a:rPr>
              <a:t>: «Qua finisce lo vico de lo </a:t>
            </a:r>
            <a:r>
              <a:rPr lang="it-IT" dirty="0" err="1">
                <a:solidFill>
                  <a:srgbClr val="446968"/>
                </a:solidFill>
                <a:latin typeface="Candara" charset="0"/>
              </a:rPr>
              <a:t>Sargento</a:t>
            </a:r>
            <a:r>
              <a:rPr lang="it-IT" dirty="0">
                <a:solidFill>
                  <a:srgbClr val="446968"/>
                </a:solidFill>
                <a:latin typeface="Candara" charset="0"/>
              </a:rPr>
              <a:t> Maggiore - comunicò il </a:t>
            </a:r>
            <a:r>
              <a:rPr lang="it-IT" dirty="0" err="1">
                <a:solidFill>
                  <a:srgbClr val="446968"/>
                </a:solidFill>
                <a:latin typeface="Candara" charset="0"/>
              </a:rPr>
              <a:t>vetturio</a:t>
            </a:r>
            <a:r>
              <a:rPr lang="it-IT" dirty="0">
                <a:solidFill>
                  <a:srgbClr val="446968"/>
                </a:solidFill>
                <a:latin typeface="Candara" charset="0"/>
              </a:rPr>
              <a:t> - Anche lui pareva stanco, scavato - 'N'</a:t>
            </a:r>
            <a:r>
              <a:rPr lang="it-IT" dirty="0" err="1">
                <a:solidFill>
                  <a:srgbClr val="446968"/>
                </a:solidFill>
                <a:latin typeface="Candara" charset="0"/>
              </a:rPr>
              <a:t>ato</a:t>
            </a:r>
            <a:r>
              <a:rPr lang="it-IT" dirty="0">
                <a:solidFill>
                  <a:srgbClr val="446968"/>
                </a:solidFill>
                <a:latin typeface="Candara" charset="0"/>
              </a:rPr>
              <a:t> </a:t>
            </a:r>
            <a:r>
              <a:rPr lang="it-IT" dirty="0" err="1">
                <a:solidFill>
                  <a:srgbClr val="446968"/>
                </a:solidFill>
                <a:latin typeface="Candara" charset="0"/>
              </a:rPr>
              <a:t>ppoco</a:t>
            </a:r>
            <a:r>
              <a:rPr lang="it-IT" dirty="0">
                <a:solidFill>
                  <a:srgbClr val="446968"/>
                </a:solidFill>
                <a:latin typeface="Candara" charset="0"/>
              </a:rPr>
              <a:t> e siamo arrivati a Santa </a:t>
            </a:r>
            <a:r>
              <a:rPr lang="it-IT" dirty="0" err="1">
                <a:solidFill>
                  <a:srgbClr val="446968"/>
                </a:solidFill>
                <a:latin typeface="Candara" charset="0"/>
              </a:rPr>
              <a:t>Teresella</a:t>
            </a:r>
            <a:r>
              <a:rPr lang="it-IT" dirty="0">
                <a:solidFill>
                  <a:srgbClr val="446968"/>
                </a:solidFill>
                <a:latin typeface="Candara" charset="0"/>
              </a:rPr>
              <a:t>. </a:t>
            </a:r>
          </a:p>
          <a:p>
            <a:r>
              <a:rPr lang="it-IT" dirty="0">
                <a:solidFill>
                  <a:srgbClr val="446968"/>
                </a:solidFill>
                <a:latin typeface="Candara" charset="0"/>
              </a:rPr>
              <a:t>Imboccarono il vico traversale. Lontano davanti uno di quei foschi palazzi, scorsero un ometto vestito da nobile, </a:t>
            </a:r>
            <a:r>
              <a:rPr lang="it-IT" dirty="0" err="1">
                <a:solidFill>
                  <a:srgbClr val="446968"/>
                </a:solidFill>
                <a:latin typeface="Candara" charset="0"/>
              </a:rPr>
              <a:t>calzonetti</a:t>
            </a:r>
            <a:r>
              <a:rPr lang="it-IT" dirty="0">
                <a:solidFill>
                  <a:srgbClr val="446968"/>
                </a:solidFill>
                <a:latin typeface="Candara" charset="0"/>
              </a:rPr>
              <a:t> neri e polpe bianche, un  altro accanto a lui faceva luce con una torcia. Capì subito ch'era </a:t>
            </a:r>
            <a:r>
              <a:rPr lang="it-IT" dirty="0" err="1">
                <a:solidFill>
                  <a:srgbClr val="446968"/>
                </a:solidFill>
                <a:latin typeface="Candara" charset="0"/>
              </a:rPr>
              <a:t>papài</a:t>
            </a:r>
            <a:r>
              <a:rPr lang="it-IT" dirty="0">
                <a:solidFill>
                  <a:srgbClr val="446968"/>
                </a:solidFill>
                <a:latin typeface="Candara" charset="0"/>
              </a:rPr>
              <a:t> in attesa, il cuore prese a batterle forte. Ebbe voglia di mettersi a piangere.»</a:t>
            </a:r>
          </a:p>
          <a:p>
            <a:pPr marL="0" indent="0">
              <a:buNone/>
            </a:pPr>
            <a:endParaRPr lang="it-IT" dirty="0"/>
          </a:p>
          <a:p>
            <a:pPr marL="0" indent="0">
              <a:buNone/>
            </a:pPr>
            <a:r>
              <a:rPr lang="it-IT" dirty="0" err="1">
                <a:solidFill>
                  <a:srgbClr val="446968"/>
                </a:solidFill>
                <a:latin typeface="Candara" charset="0"/>
              </a:rPr>
              <a:t>Cit</a:t>
            </a:r>
            <a:r>
              <a:rPr lang="it-IT" dirty="0">
                <a:solidFill>
                  <a:srgbClr val="446968"/>
                </a:solidFill>
                <a:latin typeface="Candara" charset="0"/>
              </a:rPr>
              <a:t>: «Giorni  e giorni per sistemare tutto negli appartamenti al secondo piano. </a:t>
            </a:r>
          </a:p>
          <a:p>
            <a:pPr marL="0" indent="0">
              <a:buNone/>
            </a:pPr>
            <a:r>
              <a:rPr lang="it-IT" dirty="0">
                <a:solidFill>
                  <a:srgbClr val="446968"/>
                </a:solidFill>
                <a:latin typeface="Candara" charset="0"/>
              </a:rPr>
              <a:t>L'appartamento Fonseca uguale a quello Lopez: 5 camere dai soffitti altissimi, stuccati in bianco ed oro, pareti tappezzate da </a:t>
            </a:r>
            <a:r>
              <a:rPr lang="it-IT" dirty="0" err="1">
                <a:solidFill>
                  <a:srgbClr val="446968"/>
                </a:solidFill>
                <a:latin typeface="Candara" charset="0"/>
              </a:rPr>
              <a:t>cambri</a:t>
            </a:r>
            <a:r>
              <a:rPr lang="it-IT" dirty="0">
                <a:solidFill>
                  <a:srgbClr val="446968"/>
                </a:solidFill>
                <a:latin typeface="Candara" charset="0"/>
              </a:rPr>
              <a:t> azzurrino con festoni. Sporco, stinto, chiazzato di muffa. </a:t>
            </a:r>
          </a:p>
          <a:p>
            <a:pPr marL="0" indent="0">
              <a:buNone/>
            </a:pPr>
            <a:r>
              <a:rPr lang="it-IT" dirty="0">
                <a:solidFill>
                  <a:srgbClr val="446968"/>
                </a:solidFill>
                <a:latin typeface="Candara" charset="0"/>
              </a:rPr>
              <a:t>La mattina dopo l'arrivo s'accorse con stupore che tutto appariva diverso. Uscì dal balcone in una gloria di sole che fluiva per il vicolo come miele, imbiondiva le facce dei palazzi, i festoni dei panni, che garrivano a un piccolo vento marinaro. La bruna malinconia della sera precedente scomparsa, sparita sudiciume e puzza. Il rigagnolo correva sempre al centro della strada, i bassi erano aperti ma la fanghiglia s'andava asciugando sotto il sole, sotto i piedi della gente. L'odore sporco, stantio, era soverchiato da quello fresco, vitale, d'erbe, verdure, frutta. »</a:t>
            </a:r>
            <a:r>
              <a:rPr lang="it-IT" dirty="0">
                <a:latin typeface="Candara" charset="0"/>
              </a:rPr>
              <a:t> </a:t>
            </a:r>
          </a:p>
          <a:p>
            <a:pPr marL="0" indent="0">
              <a:buNone/>
            </a:pP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1460616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774230" y="384026"/>
            <a:ext cx="10058400" cy="1609344"/>
          </a:xfrm>
        </p:spPr>
        <p:txBody>
          <a:bodyPr/>
          <a:lstStyle/>
          <a:p>
            <a:endParaRPr lang="it-IT"/>
          </a:p>
        </p:txBody>
      </p:sp>
      <p:sp>
        <p:nvSpPr>
          <p:cNvPr id="3" name="Segnaposto contenuto 2"/>
          <p:cNvSpPr>
            <a:spLocks noGrp="1"/>
          </p:cNvSpPr>
          <p:nvPr>
            <p:ph idx="1"/>
          </p:nvPr>
        </p:nvSpPr>
        <p:spPr>
          <a:xfrm>
            <a:off x="677496" y="578270"/>
            <a:ext cx="10544664" cy="5593930"/>
          </a:xfrm>
        </p:spPr>
        <p:txBody>
          <a:bodyPr vert="horz" lIns="91440" tIns="45720" rIns="91440" bIns="45720" rtlCol="0" anchor="t">
            <a:normAutofit fontScale="92500" lnSpcReduction="10000"/>
          </a:bodyPr>
          <a:lstStyle/>
          <a:p>
            <a:pPr marL="0" indent="0">
              <a:buNone/>
            </a:pPr>
            <a:r>
              <a:rPr lang="en-US" dirty="0" err="1">
                <a:solidFill>
                  <a:srgbClr val="446968"/>
                </a:solidFill>
                <a:latin typeface="Candara" charset="0"/>
              </a:rPr>
              <a:t>Cit</a:t>
            </a:r>
            <a:r>
              <a:rPr lang="en-US" dirty="0">
                <a:solidFill>
                  <a:srgbClr val="446968"/>
                </a:solidFill>
                <a:latin typeface="Candara" charset="0"/>
              </a:rPr>
              <a:t>:« </a:t>
            </a:r>
            <a:r>
              <a:rPr lang="en-US" dirty="0" err="1">
                <a:solidFill>
                  <a:srgbClr val="446968"/>
                </a:solidFill>
                <a:latin typeface="Candara" charset="0"/>
              </a:rPr>
              <a:t>Brutti</a:t>
            </a:r>
            <a:r>
              <a:rPr lang="en-US" dirty="0">
                <a:solidFill>
                  <a:srgbClr val="446968"/>
                </a:solidFill>
                <a:latin typeface="Candara" charset="0"/>
              </a:rPr>
              <a:t> </a:t>
            </a:r>
            <a:r>
              <a:rPr lang="en-US" dirty="0" err="1">
                <a:solidFill>
                  <a:srgbClr val="446968"/>
                </a:solidFill>
                <a:latin typeface="Candara" charset="0"/>
              </a:rPr>
              <a:t>segni</a:t>
            </a:r>
            <a:r>
              <a:rPr lang="en-US" dirty="0">
                <a:solidFill>
                  <a:srgbClr val="446968"/>
                </a:solidFill>
                <a:latin typeface="Candara" charset="0"/>
              </a:rPr>
              <a:t> </a:t>
            </a:r>
            <a:r>
              <a:rPr lang="en-US" dirty="0" err="1">
                <a:solidFill>
                  <a:srgbClr val="446968"/>
                </a:solidFill>
                <a:latin typeface="Candara" charset="0"/>
              </a:rPr>
              <a:t>intorno</a:t>
            </a:r>
            <a:r>
              <a:rPr lang="en-US" dirty="0">
                <a:solidFill>
                  <a:srgbClr val="446968"/>
                </a:solidFill>
                <a:latin typeface="Candara" charset="0"/>
              </a:rPr>
              <a:t> al </a:t>
            </a:r>
            <a:r>
              <a:rPr lang="en-US" dirty="0" err="1">
                <a:solidFill>
                  <a:srgbClr val="446968"/>
                </a:solidFill>
                <a:latin typeface="Candara" charset="0"/>
              </a:rPr>
              <a:t>matrimonio</a:t>
            </a:r>
            <a:r>
              <a:rPr lang="en-US" dirty="0">
                <a:solidFill>
                  <a:srgbClr val="446968"/>
                </a:solidFill>
                <a:latin typeface="Candara" charset="0"/>
              </a:rPr>
              <a:t> di fine </a:t>
            </a:r>
            <a:r>
              <a:rPr lang="en-US" dirty="0" err="1">
                <a:solidFill>
                  <a:srgbClr val="446968"/>
                </a:solidFill>
                <a:latin typeface="Candara" charset="0"/>
              </a:rPr>
              <a:t>Gennaio</a:t>
            </a:r>
            <a:r>
              <a:rPr lang="en-US" dirty="0">
                <a:solidFill>
                  <a:srgbClr val="446968"/>
                </a:solidFill>
                <a:latin typeface="Candara" charset="0"/>
              </a:rPr>
              <a:t>. </a:t>
            </a:r>
            <a:r>
              <a:rPr lang="en-US" dirty="0" err="1">
                <a:solidFill>
                  <a:srgbClr val="446968"/>
                </a:solidFill>
                <a:latin typeface="Candara" charset="0"/>
              </a:rPr>
              <a:t>Uscì</a:t>
            </a:r>
            <a:r>
              <a:rPr lang="en-US" dirty="0">
                <a:solidFill>
                  <a:srgbClr val="446968"/>
                </a:solidFill>
                <a:latin typeface="Candara" charset="0"/>
              </a:rPr>
              <a:t> di casa </a:t>
            </a:r>
            <a:r>
              <a:rPr lang="en-US" dirty="0" err="1">
                <a:solidFill>
                  <a:srgbClr val="446968"/>
                </a:solidFill>
                <a:latin typeface="Candara" charset="0"/>
              </a:rPr>
              <a:t>imbacuccata</a:t>
            </a:r>
            <a:r>
              <a:rPr lang="en-US" dirty="0">
                <a:solidFill>
                  <a:srgbClr val="446968"/>
                </a:solidFill>
                <a:latin typeface="Candara" charset="0"/>
              </a:rPr>
              <a:t> </a:t>
            </a:r>
            <a:r>
              <a:rPr lang="en-US" dirty="0" err="1">
                <a:solidFill>
                  <a:srgbClr val="446968"/>
                </a:solidFill>
                <a:latin typeface="Candara" charset="0"/>
              </a:rPr>
              <a:t>nel</a:t>
            </a:r>
            <a:r>
              <a:rPr lang="en-US" dirty="0">
                <a:solidFill>
                  <a:srgbClr val="446968"/>
                </a:solidFill>
                <a:latin typeface="Candara" charset="0"/>
              </a:rPr>
              <a:t> </a:t>
            </a:r>
            <a:r>
              <a:rPr lang="en-US" dirty="0" err="1">
                <a:solidFill>
                  <a:srgbClr val="446968"/>
                </a:solidFill>
                <a:latin typeface="Candara" charset="0"/>
              </a:rPr>
              <a:t>mantello</a:t>
            </a:r>
            <a:r>
              <a:rPr lang="en-US" dirty="0">
                <a:solidFill>
                  <a:srgbClr val="446968"/>
                </a:solidFill>
                <a:latin typeface="Candara" charset="0"/>
              </a:rPr>
              <a:t> viola </a:t>
            </a:r>
            <a:r>
              <a:rPr lang="en-US" dirty="0" err="1">
                <a:solidFill>
                  <a:srgbClr val="446968"/>
                </a:solidFill>
                <a:latin typeface="Candara" charset="0"/>
              </a:rPr>
              <a:t>nuovo</a:t>
            </a:r>
            <a:r>
              <a:rPr lang="en-US" dirty="0">
                <a:solidFill>
                  <a:srgbClr val="446968"/>
                </a:solidFill>
                <a:latin typeface="Candara" charset="0"/>
              </a:rPr>
              <a:t> </a:t>
            </a:r>
            <a:r>
              <a:rPr lang="en-US" dirty="0" err="1">
                <a:solidFill>
                  <a:srgbClr val="446968"/>
                </a:solidFill>
                <a:latin typeface="Candara" charset="0"/>
              </a:rPr>
              <a:t>che</a:t>
            </a:r>
            <a:r>
              <a:rPr lang="en-US" dirty="0">
                <a:solidFill>
                  <a:srgbClr val="446968"/>
                </a:solidFill>
                <a:latin typeface="Candara" charset="0"/>
              </a:rPr>
              <a:t> </a:t>
            </a:r>
            <a:r>
              <a:rPr lang="en-US" dirty="0" err="1">
                <a:solidFill>
                  <a:srgbClr val="446968"/>
                </a:solidFill>
                <a:latin typeface="Candara" charset="0"/>
              </a:rPr>
              <a:t>copriva</a:t>
            </a:r>
            <a:r>
              <a:rPr lang="en-US" dirty="0">
                <a:solidFill>
                  <a:srgbClr val="446968"/>
                </a:solidFill>
                <a:latin typeface="Candara" charset="0"/>
              </a:rPr>
              <a:t> </a:t>
            </a:r>
            <a:r>
              <a:rPr lang="en-US" dirty="0" err="1">
                <a:solidFill>
                  <a:srgbClr val="446968"/>
                </a:solidFill>
                <a:latin typeface="Candara" charset="0"/>
              </a:rPr>
              <a:t>l´abito</a:t>
            </a:r>
            <a:r>
              <a:rPr lang="en-US" dirty="0">
                <a:solidFill>
                  <a:srgbClr val="446968"/>
                </a:solidFill>
                <a:latin typeface="Candara" charset="0"/>
              </a:rPr>
              <a:t> </a:t>
            </a:r>
            <a:r>
              <a:rPr lang="en-US" dirty="0" err="1">
                <a:solidFill>
                  <a:srgbClr val="446968"/>
                </a:solidFill>
                <a:latin typeface="Candara" charset="0"/>
              </a:rPr>
              <a:t>nuziale</a:t>
            </a:r>
            <a:r>
              <a:rPr lang="en-US" dirty="0">
                <a:solidFill>
                  <a:srgbClr val="446968"/>
                </a:solidFill>
                <a:latin typeface="Candara" charset="0"/>
              </a:rPr>
              <a:t>. Si </a:t>
            </a:r>
            <a:r>
              <a:rPr lang="en-US" dirty="0" err="1">
                <a:solidFill>
                  <a:srgbClr val="446968"/>
                </a:solidFill>
                <a:latin typeface="Candara" charset="0"/>
              </a:rPr>
              <a:t>stringeva</a:t>
            </a:r>
            <a:r>
              <a:rPr lang="en-US" dirty="0">
                <a:solidFill>
                  <a:srgbClr val="446968"/>
                </a:solidFill>
                <a:latin typeface="Candara" charset="0"/>
              </a:rPr>
              <a:t>, </a:t>
            </a:r>
            <a:r>
              <a:rPr lang="en-US" dirty="0" err="1">
                <a:solidFill>
                  <a:srgbClr val="446968"/>
                </a:solidFill>
                <a:latin typeface="Candara" charset="0"/>
              </a:rPr>
              <a:t>rabbrividendo</a:t>
            </a:r>
            <a:r>
              <a:rPr lang="en-US" dirty="0">
                <a:solidFill>
                  <a:srgbClr val="446968"/>
                </a:solidFill>
                <a:latin typeface="Candara" charset="0"/>
              </a:rPr>
              <a:t>, </a:t>
            </a:r>
            <a:r>
              <a:rPr lang="en-US" dirty="0" err="1">
                <a:solidFill>
                  <a:srgbClr val="446968"/>
                </a:solidFill>
                <a:latin typeface="Candara" charset="0"/>
              </a:rPr>
              <a:t>fra</a:t>
            </a:r>
            <a:r>
              <a:rPr lang="en-US" dirty="0">
                <a:solidFill>
                  <a:srgbClr val="446968"/>
                </a:solidFill>
                <a:latin typeface="Candara" charset="0"/>
              </a:rPr>
              <a:t> </a:t>
            </a:r>
            <a:r>
              <a:rPr lang="en-US" dirty="0" err="1">
                <a:solidFill>
                  <a:srgbClr val="446968"/>
                </a:solidFill>
                <a:latin typeface="Candara" charset="0"/>
              </a:rPr>
              <a:t>papài</a:t>
            </a:r>
            <a:r>
              <a:rPr lang="en-US" dirty="0">
                <a:solidFill>
                  <a:srgbClr val="446968"/>
                </a:solidFill>
                <a:latin typeface="Candara" charset="0"/>
              </a:rPr>
              <a:t> e </a:t>
            </a:r>
            <a:r>
              <a:rPr lang="en-US" dirty="0" err="1">
                <a:solidFill>
                  <a:srgbClr val="446968"/>
                </a:solidFill>
                <a:latin typeface="Candara" charset="0"/>
              </a:rPr>
              <a:t>tio</a:t>
            </a:r>
            <a:r>
              <a:rPr lang="en-US" dirty="0">
                <a:solidFill>
                  <a:srgbClr val="446968"/>
                </a:solidFill>
                <a:latin typeface="Candara" charset="0"/>
              </a:rPr>
              <a:t> Antonio. </a:t>
            </a:r>
            <a:r>
              <a:rPr lang="en-US" dirty="0" err="1">
                <a:solidFill>
                  <a:srgbClr val="446968"/>
                </a:solidFill>
                <a:latin typeface="Candara" charset="0"/>
              </a:rPr>
              <a:t>Nell’atrio</a:t>
            </a:r>
            <a:r>
              <a:rPr lang="en-US" dirty="0">
                <a:solidFill>
                  <a:srgbClr val="446968"/>
                </a:solidFill>
                <a:latin typeface="Candara" charset="0"/>
              </a:rPr>
              <a:t> del palazzo </a:t>
            </a:r>
            <a:r>
              <a:rPr lang="en-US" dirty="0" err="1">
                <a:solidFill>
                  <a:srgbClr val="446968"/>
                </a:solidFill>
                <a:latin typeface="Candara" charset="0"/>
              </a:rPr>
              <a:t>titìo</a:t>
            </a:r>
            <a:r>
              <a:rPr lang="en-US" dirty="0">
                <a:solidFill>
                  <a:srgbClr val="446968"/>
                </a:solidFill>
                <a:latin typeface="Candara" charset="0"/>
              </a:rPr>
              <a:t> </a:t>
            </a:r>
            <a:r>
              <a:rPr lang="en-US" dirty="0" err="1">
                <a:solidFill>
                  <a:srgbClr val="446968"/>
                </a:solidFill>
                <a:latin typeface="Candara" charset="0"/>
              </a:rPr>
              <a:t>aveva</a:t>
            </a:r>
            <a:r>
              <a:rPr lang="en-US" dirty="0">
                <a:solidFill>
                  <a:srgbClr val="446968"/>
                </a:solidFill>
                <a:latin typeface="Candara" charset="0"/>
              </a:rPr>
              <a:t> </a:t>
            </a:r>
            <a:r>
              <a:rPr lang="en-US" dirty="0" err="1">
                <a:solidFill>
                  <a:srgbClr val="446968"/>
                </a:solidFill>
                <a:latin typeface="Candara" charset="0"/>
              </a:rPr>
              <a:t>fatto</a:t>
            </a:r>
            <a:r>
              <a:rPr lang="en-US" dirty="0">
                <a:solidFill>
                  <a:srgbClr val="446968"/>
                </a:solidFill>
                <a:latin typeface="Candara" charset="0"/>
              </a:rPr>
              <a:t> </a:t>
            </a:r>
            <a:r>
              <a:rPr lang="en-US" dirty="0" err="1">
                <a:solidFill>
                  <a:srgbClr val="446968"/>
                </a:solidFill>
                <a:latin typeface="Candara" charset="0"/>
              </a:rPr>
              <a:t>collolcare</a:t>
            </a:r>
            <a:r>
              <a:rPr lang="en-US" dirty="0">
                <a:solidFill>
                  <a:srgbClr val="446968"/>
                </a:solidFill>
                <a:latin typeface="Candara" charset="0"/>
              </a:rPr>
              <a:t> </a:t>
            </a:r>
            <a:r>
              <a:rPr lang="en-US" dirty="0" err="1">
                <a:solidFill>
                  <a:srgbClr val="446968"/>
                </a:solidFill>
                <a:latin typeface="Candara" charset="0"/>
              </a:rPr>
              <a:t>qualche</a:t>
            </a:r>
            <a:r>
              <a:rPr lang="en-US" dirty="0">
                <a:solidFill>
                  <a:srgbClr val="446968"/>
                </a:solidFill>
                <a:latin typeface="Candara" charset="0"/>
              </a:rPr>
              <a:t> </a:t>
            </a:r>
            <a:r>
              <a:rPr lang="en-US" dirty="0" err="1">
                <a:solidFill>
                  <a:srgbClr val="446968"/>
                </a:solidFill>
                <a:latin typeface="Candara" charset="0"/>
              </a:rPr>
              <a:t>pianta</a:t>
            </a:r>
            <a:r>
              <a:rPr lang="en-US" dirty="0">
                <a:solidFill>
                  <a:srgbClr val="446968"/>
                </a:solidFill>
                <a:latin typeface="Candara" charset="0"/>
              </a:rPr>
              <a:t>, ma la </a:t>
            </a:r>
            <a:r>
              <a:rPr lang="en-US" dirty="0" err="1">
                <a:solidFill>
                  <a:srgbClr val="446968"/>
                </a:solidFill>
                <a:latin typeface="Candara" charset="0"/>
              </a:rPr>
              <a:t>gente</a:t>
            </a:r>
            <a:r>
              <a:rPr lang="en-US" dirty="0">
                <a:solidFill>
                  <a:srgbClr val="446968"/>
                </a:solidFill>
                <a:latin typeface="Candara" charset="0"/>
              </a:rPr>
              <a:t> </a:t>
            </a:r>
            <a:r>
              <a:rPr lang="en-US" dirty="0" err="1">
                <a:solidFill>
                  <a:srgbClr val="446968"/>
                </a:solidFill>
                <a:latin typeface="Candara" charset="0"/>
              </a:rPr>
              <a:t>occhieggiava</a:t>
            </a:r>
            <a:r>
              <a:rPr lang="en-US" dirty="0">
                <a:solidFill>
                  <a:srgbClr val="446968"/>
                </a:solidFill>
                <a:latin typeface="Candara" charset="0"/>
              </a:rPr>
              <a:t> </a:t>
            </a:r>
            <a:r>
              <a:rPr lang="en-US" dirty="0" err="1">
                <a:solidFill>
                  <a:srgbClr val="446968"/>
                </a:solidFill>
                <a:latin typeface="Candara" charset="0"/>
              </a:rPr>
              <a:t>alle</a:t>
            </a:r>
            <a:r>
              <a:rPr lang="en-US" dirty="0">
                <a:solidFill>
                  <a:srgbClr val="446968"/>
                </a:solidFill>
                <a:latin typeface="Candara" charset="0"/>
              </a:rPr>
              <a:t> </a:t>
            </a:r>
            <a:r>
              <a:rPr lang="en-US" dirty="0" err="1">
                <a:solidFill>
                  <a:srgbClr val="446968"/>
                </a:solidFill>
                <a:latin typeface="Candara" charset="0"/>
              </a:rPr>
              <a:t>finestre</a:t>
            </a:r>
            <a:r>
              <a:rPr lang="en-US" dirty="0">
                <a:solidFill>
                  <a:srgbClr val="446968"/>
                </a:solidFill>
                <a:latin typeface="Candara" charset="0"/>
              </a:rPr>
              <a:t>. </a:t>
            </a:r>
            <a:r>
              <a:rPr lang="en-US" dirty="0" err="1">
                <a:solidFill>
                  <a:srgbClr val="446968"/>
                </a:solidFill>
                <a:latin typeface="Candara" charset="0"/>
              </a:rPr>
              <a:t>Fuori</a:t>
            </a:r>
            <a:r>
              <a:rPr lang="en-US" dirty="0">
                <a:solidFill>
                  <a:srgbClr val="446968"/>
                </a:solidFill>
                <a:latin typeface="Candara" charset="0"/>
              </a:rPr>
              <a:t> </a:t>
            </a:r>
            <a:r>
              <a:rPr lang="en-US" dirty="0" err="1">
                <a:solidFill>
                  <a:srgbClr val="446968"/>
                </a:solidFill>
                <a:latin typeface="Candara" charset="0"/>
              </a:rPr>
              <a:t>dalla</a:t>
            </a:r>
            <a:r>
              <a:rPr lang="en-US" dirty="0">
                <a:solidFill>
                  <a:srgbClr val="446968"/>
                </a:solidFill>
                <a:latin typeface="Candara" charset="0"/>
              </a:rPr>
              <a:t> </a:t>
            </a:r>
            <a:r>
              <a:rPr lang="en-US" dirty="0" err="1">
                <a:solidFill>
                  <a:srgbClr val="446968"/>
                </a:solidFill>
                <a:latin typeface="Candara" charset="0"/>
              </a:rPr>
              <a:t>chiesa</a:t>
            </a:r>
            <a:r>
              <a:rPr lang="en-US" dirty="0">
                <a:solidFill>
                  <a:srgbClr val="446968"/>
                </a:solidFill>
                <a:latin typeface="Candara" charset="0"/>
              </a:rPr>
              <a:t> </a:t>
            </a:r>
            <a:r>
              <a:rPr lang="en-US" dirty="0" err="1">
                <a:solidFill>
                  <a:srgbClr val="446968"/>
                </a:solidFill>
                <a:latin typeface="Candara" charset="0"/>
              </a:rPr>
              <a:t>manco</a:t>
            </a:r>
            <a:r>
              <a:rPr lang="en-US" dirty="0">
                <a:solidFill>
                  <a:srgbClr val="446968"/>
                </a:solidFill>
                <a:latin typeface="Candara" charset="0"/>
              </a:rPr>
              <a:t> un anima. Non solo per </a:t>
            </a:r>
            <a:r>
              <a:rPr lang="en-US" dirty="0" err="1">
                <a:solidFill>
                  <a:srgbClr val="446968"/>
                </a:solidFill>
                <a:latin typeface="Candara" charset="0"/>
              </a:rPr>
              <a:t>il</a:t>
            </a:r>
            <a:r>
              <a:rPr lang="en-US" dirty="0">
                <a:solidFill>
                  <a:srgbClr val="446968"/>
                </a:solidFill>
                <a:latin typeface="Candara" charset="0"/>
              </a:rPr>
              <a:t> </a:t>
            </a:r>
            <a:r>
              <a:rPr lang="en-US" dirty="0" err="1">
                <a:solidFill>
                  <a:srgbClr val="446968"/>
                </a:solidFill>
                <a:latin typeface="Candara" charset="0"/>
              </a:rPr>
              <a:t>freddo</a:t>
            </a:r>
            <a:r>
              <a:rPr lang="en-US" dirty="0">
                <a:solidFill>
                  <a:srgbClr val="446968"/>
                </a:solidFill>
                <a:latin typeface="Candara" charset="0"/>
              </a:rPr>
              <a:t>:</a:t>
            </a:r>
            <a:r>
              <a:rPr lang="it-IT" dirty="0">
                <a:solidFill>
                  <a:srgbClr val="446968"/>
                </a:solidFill>
                <a:latin typeface="Candara" charset="0"/>
              </a:rPr>
              <a:t> </a:t>
            </a:r>
          </a:p>
          <a:p>
            <a:pPr marL="0" indent="0">
              <a:buNone/>
            </a:pPr>
            <a:r>
              <a:rPr lang="en-US" dirty="0">
                <a:solidFill>
                  <a:srgbClr val="446968"/>
                </a:solidFill>
                <a:latin typeface="Candara" charset="0"/>
              </a:rPr>
              <a:t>Si </a:t>
            </a:r>
            <a:r>
              <a:rPr lang="en-US" dirty="0" err="1">
                <a:solidFill>
                  <a:srgbClr val="446968"/>
                </a:solidFill>
                <a:latin typeface="Candara" charset="0"/>
              </a:rPr>
              <a:t>parlava</a:t>
            </a:r>
            <a:r>
              <a:rPr lang="en-US" dirty="0">
                <a:solidFill>
                  <a:srgbClr val="446968"/>
                </a:solidFill>
                <a:latin typeface="Candara" charset="0"/>
              </a:rPr>
              <a:t> d’un </a:t>
            </a:r>
            <a:r>
              <a:rPr lang="en-US" dirty="0" err="1">
                <a:solidFill>
                  <a:srgbClr val="446968"/>
                </a:solidFill>
                <a:latin typeface="Candara" charset="0"/>
              </a:rPr>
              <a:t>ritorno</a:t>
            </a:r>
            <a:r>
              <a:rPr lang="en-US" dirty="0">
                <a:solidFill>
                  <a:srgbClr val="446968"/>
                </a:solidFill>
                <a:latin typeface="Candara" charset="0"/>
              </a:rPr>
              <a:t> del </a:t>
            </a:r>
            <a:r>
              <a:rPr lang="en-US" dirty="0" err="1">
                <a:solidFill>
                  <a:srgbClr val="446968"/>
                </a:solidFill>
                <a:latin typeface="Candara" charset="0"/>
              </a:rPr>
              <a:t>vaiolo</a:t>
            </a:r>
            <a:r>
              <a:rPr lang="en-US" dirty="0">
                <a:solidFill>
                  <a:srgbClr val="446968"/>
                </a:solidFill>
                <a:latin typeface="Candara" charset="0"/>
              </a:rPr>
              <a:t>. »</a:t>
            </a:r>
            <a:endParaRPr lang="it-IT" dirty="0">
              <a:solidFill>
                <a:srgbClr val="446968"/>
              </a:solidFill>
              <a:latin typeface="Candara" charset="0"/>
            </a:endParaRPr>
          </a:p>
          <a:p>
            <a:pPr marL="0" indent="0">
              <a:buNone/>
            </a:pPr>
            <a:r>
              <a:rPr lang="en-US" dirty="0">
                <a:solidFill>
                  <a:srgbClr val="446968"/>
                </a:solidFill>
                <a:latin typeface="Candara" charset="0"/>
              </a:rPr>
              <a:t>Eleonora Fonseca </a:t>
            </a:r>
            <a:r>
              <a:rPr lang="en-US" dirty="0" err="1">
                <a:solidFill>
                  <a:srgbClr val="446968"/>
                </a:solidFill>
                <a:latin typeface="Candara" charset="0"/>
              </a:rPr>
              <a:t>si</a:t>
            </a:r>
            <a:r>
              <a:rPr lang="en-US" dirty="0">
                <a:solidFill>
                  <a:srgbClr val="446968"/>
                </a:solidFill>
                <a:latin typeface="Candara" charset="0"/>
              </a:rPr>
              <a:t> </a:t>
            </a:r>
            <a:r>
              <a:rPr lang="en-US" dirty="0" err="1">
                <a:solidFill>
                  <a:srgbClr val="446968"/>
                </a:solidFill>
                <a:latin typeface="Candara" charset="0"/>
              </a:rPr>
              <a:t>sposo</a:t>
            </a:r>
            <a:r>
              <a:rPr lang="en-US" dirty="0">
                <a:solidFill>
                  <a:srgbClr val="446968"/>
                </a:solidFill>
                <a:latin typeface="Candara" charset="0"/>
              </a:rPr>
              <a:t>’ con Pasquale Tria di </a:t>
            </a:r>
            <a:r>
              <a:rPr lang="en-US" dirty="0" err="1">
                <a:solidFill>
                  <a:srgbClr val="446968"/>
                </a:solidFill>
                <a:latin typeface="Candara" charset="0"/>
              </a:rPr>
              <a:t>Salis</a:t>
            </a:r>
            <a:r>
              <a:rPr lang="it-IT" dirty="0">
                <a:solidFill>
                  <a:srgbClr val="446968"/>
                </a:solidFill>
                <a:latin typeface="Candara" charset="0"/>
              </a:rPr>
              <a:t>  1778 nella chiesa di Sant</a:t>
            </a:r>
            <a:r>
              <a:rPr lang="en-US" dirty="0">
                <a:solidFill>
                  <a:srgbClr val="446968"/>
                </a:solidFill>
                <a:latin typeface="Candara" charset="0"/>
              </a:rPr>
              <a:t>’</a:t>
            </a:r>
            <a:r>
              <a:rPr lang="it-IT" dirty="0">
                <a:solidFill>
                  <a:srgbClr val="446968"/>
                </a:solidFill>
                <a:latin typeface="Candara" charset="0"/>
              </a:rPr>
              <a:t>Anna di Palazzo  con doppia entrata ovvero nella piazzetta di Rosario di Palazzo. In questa chiesa fu seppellita anche la madre di Eleonora. </a:t>
            </a:r>
          </a:p>
          <a:p>
            <a:pPr marL="0" indent="0">
              <a:buNone/>
            </a:pPr>
            <a:r>
              <a:rPr lang="it-IT" dirty="0" err="1">
                <a:solidFill>
                  <a:srgbClr val="446968"/>
                </a:solidFill>
                <a:latin typeface="Candara" charset="0"/>
              </a:rPr>
              <a:t>Cit</a:t>
            </a:r>
            <a:r>
              <a:rPr lang="it-IT" dirty="0">
                <a:solidFill>
                  <a:srgbClr val="446968"/>
                </a:solidFill>
                <a:latin typeface="Candara" charset="0"/>
              </a:rPr>
              <a:t>: « Invece è ritornata. Dopo quattro anni, </a:t>
            </a:r>
            <a:r>
              <a:rPr lang="it-IT" dirty="0" err="1">
                <a:solidFill>
                  <a:srgbClr val="446968"/>
                </a:solidFill>
                <a:latin typeface="Candara" charset="0"/>
              </a:rPr>
              <a:t>Lenòr</a:t>
            </a:r>
            <a:r>
              <a:rPr lang="it-IT" dirty="0">
                <a:solidFill>
                  <a:srgbClr val="446968"/>
                </a:solidFill>
                <a:latin typeface="Candara" charset="0"/>
              </a:rPr>
              <a:t> è qui, in una piccola camera a Sant’Anna di Palazzo, illuminata da un lumicino a petrolio, accanto a un letto nero nel quale </a:t>
            </a:r>
            <a:r>
              <a:rPr lang="it-IT" dirty="0" err="1">
                <a:solidFill>
                  <a:srgbClr val="446968"/>
                </a:solidFill>
                <a:latin typeface="Candara" charset="0"/>
              </a:rPr>
              <a:t>papài</a:t>
            </a:r>
            <a:r>
              <a:rPr lang="it-IT" dirty="0">
                <a:solidFill>
                  <a:srgbClr val="446968"/>
                </a:solidFill>
                <a:latin typeface="Candara" charset="0"/>
              </a:rPr>
              <a:t> sta per morire.  </a:t>
            </a:r>
            <a:endParaRPr lang="en-US" dirty="0">
              <a:solidFill>
                <a:srgbClr val="446968"/>
              </a:solidFill>
              <a:latin typeface="Candara" charset="0"/>
            </a:endParaRPr>
          </a:p>
          <a:p>
            <a:pPr marL="0" indent="0">
              <a:buNone/>
            </a:pPr>
            <a:r>
              <a:rPr lang="it-IT" dirty="0">
                <a:solidFill>
                  <a:srgbClr val="446968"/>
                </a:solidFill>
                <a:latin typeface="Candara" charset="0"/>
              </a:rPr>
              <a:t>Sono qua, sola, io e questo moribondo. Non conosco nessuno in questo palazzuccio, ci siam venuti da tre settimane. »</a:t>
            </a:r>
          </a:p>
          <a:p>
            <a:pPr marL="0" indent="0">
              <a:buNone/>
            </a:pPr>
            <a:r>
              <a:rPr lang="it-IT" dirty="0" err="1">
                <a:solidFill>
                  <a:srgbClr val="446968"/>
                </a:solidFill>
                <a:latin typeface="Candara" charset="0"/>
              </a:rPr>
              <a:t>Cit</a:t>
            </a:r>
            <a:r>
              <a:rPr lang="it-IT" dirty="0">
                <a:solidFill>
                  <a:srgbClr val="446968"/>
                </a:solidFill>
                <a:latin typeface="Candara" charset="0"/>
              </a:rPr>
              <a:t>: «Trovò una nuova casa, sempre a Sant’Anna di Palazzo. Giù verso via Toledo, nel palazzotto del marchese </a:t>
            </a:r>
            <a:r>
              <a:rPr lang="it-IT" dirty="0" err="1">
                <a:solidFill>
                  <a:srgbClr val="446968"/>
                </a:solidFill>
                <a:latin typeface="Candara" charset="0"/>
              </a:rPr>
              <a:t>Sifola</a:t>
            </a:r>
            <a:r>
              <a:rPr lang="it-IT" dirty="0">
                <a:solidFill>
                  <a:srgbClr val="446968"/>
                </a:solidFill>
                <a:latin typeface="Candara" charset="0"/>
              </a:rPr>
              <a:t>, un edificio grigio chiaro decoroso. Nel cortile un piccolo giardino che il portinaio curava con assiduità. Anche l’appartamento al piano nobile in buone condizioni.  </a:t>
            </a:r>
            <a:endParaRPr lang="en-US" dirty="0">
              <a:solidFill>
                <a:srgbClr val="446968"/>
              </a:solidFill>
              <a:latin typeface="Candara" charset="0"/>
            </a:endParaRPr>
          </a:p>
          <a:p>
            <a:pPr marL="0" indent="0">
              <a:buNone/>
            </a:pPr>
            <a:r>
              <a:rPr lang="it-IT" dirty="0">
                <a:solidFill>
                  <a:srgbClr val="446968"/>
                </a:solidFill>
                <a:latin typeface="Candara" charset="0"/>
              </a:rPr>
              <a:t>Fece togliere l’uscio tra le due camere grandi, per ottenere un saloncino, nella zona più stretta sistemo l’angolo di lavoro.  </a:t>
            </a:r>
            <a:endParaRPr lang="en-US" dirty="0">
              <a:solidFill>
                <a:srgbClr val="446968"/>
              </a:solidFill>
              <a:latin typeface="Candara" charset="0"/>
            </a:endParaRPr>
          </a:p>
          <a:p>
            <a:pPr marL="0" indent="0">
              <a:buNone/>
            </a:pPr>
            <a:r>
              <a:rPr lang="it-IT" dirty="0">
                <a:solidFill>
                  <a:srgbClr val="446968"/>
                </a:solidFill>
                <a:latin typeface="Candara" charset="0"/>
              </a:rPr>
              <a:t>Nella stanza rimanente un letto, tavolino, cianfrusaglie. La cucina tutta mattonelle bianche della Cava: c’era il posto per il lettino di Graziella, in un  angolo.»</a:t>
            </a:r>
            <a:endParaRPr lang="en-US" dirty="0">
              <a:solidFill>
                <a:srgbClr val="446968"/>
              </a:solidFill>
              <a:latin typeface="Candara" charset="0"/>
            </a:endParaRPr>
          </a:p>
          <a:p>
            <a:pPr marL="0" indent="0">
              <a:buNone/>
            </a:pPr>
            <a:endParaRPr lang="en-US" dirty="0"/>
          </a:p>
          <a:p>
            <a:pPr marL="0" indent="0">
              <a:buNone/>
            </a:pPr>
            <a:endParaRPr lang="en-US" dirty="0"/>
          </a:p>
          <a:p>
            <a:endParaRPr lang="en-US"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1032667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0753" y="1331617"/>
            <a:ext cx="9966960" cy="3035808"/>
          </a:xfrm>
        </p:spPr>
        <p:txBody>
          <a:bodyPr/>
          <a:lstStyle/>
          <a:p>
            <a:pPr algn="ctr"/>
            <a:r>
              <a:rPr lang="de-DE" sz="4000" dirty="0">
                <a:latin typeface="+mn-lt"/>
              </a:rPr>
              <a:t> </a:t>
            </a:r>
            <a:r>
              <a:rPr lang="de-DE" sz="4000" dirty="0" smtClean="0">
                <a:latin typeface="+mn-lt"/>
              </a:rPr>
              <a:t>I </a:t>
            </a:r>
            <a:r>
              <a:rPr lang="de-DE" sz="4000" dirty="0" err="1" smtClean="0">
                <a:latin typeface="+mn-lt"/>
              </a:rPr>
              <a:t>luoghi</a:t>
            </a:r>
            <a:r>
              <a:rPr lang="de-DE" sz="4000" dirty="0" smtClean="0">
                <a:latin typeface="+mn-lt"/>
              </a:rPr>
              <a:t> della </a:t>
            </a:r>
            <a:r>
              <a:rPr lang="de-DE" sz="4000" dirty="0" err="1" smtClean="0">
                <a:latin typeface="+mn-lt"/>
              </a:rPr>
              <a:t>rivoluzione</a:t>
            </a:r>
            <a:endParaRPr lang="it-IT" sz="4000" dirty="0">
              <a:solidFill>
                <a:srgbClr val="446968"/>
              </a:solidFill>
              <a:latin typeface="+mn-lt"/>
            </a:endParaRPr>
          </a:p>
        </p:txBody>
      </p:sp>
      <p:sp>
        <p:nvSpPr>
          <p:cNvPr id="3" name="Sottotitolo 2"/>
          <p:cNvSpPr>
            <a:spLocks noGrp="1"/>
          </p:cNvSpPr>
          <p:nvPr>
            <p:ph type="subTitle" idx="1"/>
          </p:nvPr>
        </p:nvSpPr>
        <p:spPr>
          <a:xfrm>
            <a:off x="4054503" y="4465846"/>
            <a:ext cx="7891272" cy="1069848"/>
          </a:xfrm>
        </p:spPr>
        <p:txBody>
          <a:bodyPr vert="horz" lIns="91440" tIns="45720" rIns="91440" bIns="45720" rtlCol="0" anchor="t">
            <a:normAutofit/>
          </a:bodyPr>
          <a:lstStyle/>
          <a:p>
            <a:r>
              <a:rPr lang="de-DE" dirty="0">
                <a:solidFill>
                  <a:srgbClr val="446968"/>
                </a:solidFill>
              </a:rPr>
              <a:t>Antonio Serra | </a:t>
            </a:r>
            <a:r>
              <a:rPr lang="de-DE" dirty="0" err="1">
                <a:solidFill>
                  <a:srgbClr val="446968"/>
                </a:solidFill>
              </a:rPr>
              <a:t>Classe</a:t>
            </a:r>
            <a:r>
              <a:rPr lang="de-DE" dirty="0">
                <a:solidFill>
                  <a:srgbClr val="446968"/>
                </a:solidFill>
              </a:rPr>
              <a:t> IV F</a:t>
            </a:r>
            <a:endParaRPr lang="it-IT" dirty="0">
              <a:solidFill>
                <a:srgbClr val="446968"/>
              </a:solidFill>
            </a:endParaRPr>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122018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2581" y="98974"/>
            <a:ext cx="10058400" cy="1609344"/>
          </a:xfrm>
        </p:spPr>
        <p:txBody>
          <a:bodyPr/>
          <a:lstStyle/>
          <a:p>
            <a:r>
              <a:rPr lang="it-IT" dirty="0">
                <a:solidFill>
                  <a:srgbClr val="689C9B"/>
                </a:solidFill>
              </a:rPr>
              <a:t>Castel Sant'Elmo..</a:t>
            </a:r>
          </a:p>
        </p:txBody>
      </p:sp>
      <p:sp>
        <p:nvSpPr>
          <p:cNvPr id="3" name="Segnaposto contenuto 2"/>
          <p:cNvSpPr>
            <a:spLocks noGrp="1"/>
          </p:cNvSpPr>
          <p:nvPr>
            <p:ph idx="1"/>
          </p:nvPr>
        </p:nvSpPr>
        <p:spPr>
          <a:xfrm>
            <a:off x="1322388" y="1366838"/>
            <a:ext cx="9538732" cy="5441138"/>
          </a:xfrm>
        </p:spPr>
        <p:txBody>
          <a:bodyPr vert="horz" lIns="91440" tIns="45720" rIns="91440" bIns="45720" rtlCol="0" anchor="t">
            <a:normAutofit fontScale="62500" lnSpcReduction="20000"/>
          </a:bodyPr>
          <a:lstStyle/>
          <a:p>
            <a:r>
              <a:rPr lang="it-IT" sz="4400" b="1" i="1" dirty="0">
                <a:solidFill>
                  <a:srgbClr val="073E87"/>
                </a:solidFill>
                <a:latin typeface="Candara" charset="0"/>
              </a:rPr>
              <a:t>E’ un castello medievale, adibito a museo, sito sulla collina del Vomero, a Napoli. Un tempo era denominato </a:t>
            </a:r>
            <a:r>
              <a:rPr lang="it-IT" sz="4400" b="1" i="1" dirty="0" err="1">
                <a:solidFill>
                  <a:srgbClr val="073E87"/>
                </a:solidFill>
                <a:latin typeface="Candara" charset="0"/>
              </a:rPr>
              <a:t>Paturcium</a:t>
            </a:r>
            <a:r>
              <a:rPr lang="it-IT" sz="4400" b="1" i="1" dirty="0">
                <a:solidFill>
                  <a:srgbClr val="073E87"/>
                </a:solidFill>
                <a:latin typeface="Candara" charset="0"/>
              </a:rPr>
              <a:t> e sorge nel luogo dove vi era, a partire dal X secolo, una chiesa dedicata a Sant'Erasmo (da cui Eramo, Ermo e poi Elmo). </a:t>
            </a:r>
          </a:p>
          <a:p>
            <a:r>
              <a:rPr lang="it-IT" sz="4400" b="1" i="1" dirty="0">
                <a:solidFill>
                  <a:srgbClr val="073E87"/>
                </a:solidFill>
                <a:latin typeface="Candara" charset="0"/>
              </a:rPr>
              <a:t>Questo possente edificio (il primo castello per estensione della città), in parte ricavato dalla viva roccia (tufo giallo napoletano), trae origine da una torre d'osservazione normanna chiamata Belforte. Per la sua importanza strategica, il castello è sempre stato un possedimento molto ambito: dalla sua posizione (250 m s.l.m.) si può controllare tutta la città, il golfo, e le strade che dalle alture circostanti conducono alla città. </a:t>
            </a:r>
          </a:p>
          <a:p>
            <a:r>
              <a:rPr lang="it-IT" sz="4400" b="1" i="1" dirty="0" err="1">
                <a:solidFill>
                  <a:srgbClr val="FF0000"/>
                </a:solidFill>
                <a:latin typeface="Candara" charset="0"/>
              </a:rPr>
              <a:t>Citazione:</a:t>
            </a:r>
            <a:r>
              <a:rPr lang="it-IT" sz="4400" dirty="0" err="1">
                <a:solidFill>
                  <a:srgbClr val="FF0000"/>
                </a:solidFill>
                <a:latin typeface="Candara" charset="0"/>
              </a:rPr>
              <a:t>«L’hanno</a:t>
            </a:r>
            <a:r>
              <a:rPr lang="it-IT" sz="4400" dirty="0">
                <a:solidFill>
                  <a:srgbClr val="FF0000"/>
                </a:solidFill>
                <a:latin typeface="Candara" charset="0"/>
              </a:rPr>
              <a:t> messo apposta lassù. Chi lo occupa Napoli. E’ pieno di cannoni, che sparano quasi fino al mare».</a:t>
            </a:r>
            <a:r>
              <a:rPr lang="it-IT" dirty="0">
                <a:solidFill>
                  <a:srgbClr val="FF0000"/>
                </a:solidFill>
                <a:latin typeface="Candara" charset="0"/>
              </a:rPr>
              <a:t> </a:t>
            </a:r>
          </a:p>
          <a:p>
            <a:endParaRPr lang="it-IT" dirty="0">
              <a:solidFill>
                <a:srgbClr val="FF0000"/>
              </a:solidFill>
            </a:endParaRPr>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137908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446968"/>
                </a:solidFill>
              </a:rPr>
              <a:t>Sulle tracce della storia</a:t>
            </a:r>
            <a:endParaRPr lang="it-IT" dirty="0">
              <a:solidFill>
                <a:srgbClr val="446968"/>
              </a:solidFill>
            </a:endParaRPr>
          </a:p>
        </p:txBody>
      </p:sp>
      <p:sp>
        <p:nvSpPr>
          <p:cNvPr id="3" name="Segnaposto contenuto 2"/>
          <p:cNvSpPr>
            <a:spLocks noGrp="1"/>
          </p:cNvSpPr>
          <p:nvPr>
            <p:ph idx="1"/>
          </p:nvPr>
        </p:nvSpPr>
        <p:spPr>
          <a:xfrm>
            <a:off x="583711" y="1735243"/>
            <a:ext cx="10544664" cy="4436957"/>
          </a:xfrm>
        </p:spPr>
        <p:txBody>
          <a:bodyPr vert="horz" lIns="91440" tIns="45720" rIns="91440" bIns="45720" rtlCol="0" anchor="t">
            <a:normAutofit fontScale="85000" lnSpcReduction="20000"/>
          </a:bodyPr>
          <a:lstStyle/>
          <a:p>
            <a:r>
              <a:rPr lang="it-IT" sz="2400" b="1" dirty="0">
                <a:solidFill>
                  <a:srgbClr val="446968"/>
                </a:solidFill>
                <a:latin typeface="Arial" charset="0"/>
              </a:rPr>
              <a:t>Le prime notizie relative a Castel Sant'Elmo risalgono al 1275. Nel 1329 Roberto d'Angiò affida l'incarico del suo ampliamento allo scultore e architetto senese Tino di </a:t>
            </a:r>
            <a:r>
              <a:rPr lang="it-IT" sz="2400" b="1" dirty="0" err="1">
                <a:solidFill>
                  <a:srgbClr val="446968"/>
                </a:solidFill>
                <a:latin typeface="Arial" charset="0"/>
              </a:rPr>
              <a:t>Camaino</a:t>
            </a:r>
            <a:r>
              <a:rPr lang="it-IT" sz="2400" b="1" dirty="0">
                <a:solidFill>
                  <a:srgbClr val="446968"/>
                </a:solidFill>
                <a:latin typeface="Arial" charset="0"/>
              </a:rPr>
              <a:t> che trasforma l'edificio in un vero e proprio </a:t>
            </a:r>
            <a:r>
              <a:rPr lang="it-IT" sz="2400" b="1" dirty="0" err="1">
                <a:solidFill>
                  <a:srgbClr val="446968"/>
                </a:solidFill>
                <a:latin typeface="Arial" charset="0"/>
              </a:rPr>
              <a:t>palatium</a:t>
            </a:r>
            <a:r>
              <a:rPr lang="it-IT" sz="2400" b="1" dirty="0">
                <a:solidFill>
                  <a:srgbClr val="446968"/>
                </a:solidFill>
                <a:latin typeface="Arial" charset="0"/>
              </a:rPr>
              <a:t> per il re e per la corte, a pianta quadrilatera, con due torri; Nel 1456 un terremoto ne provoca il crollo delle torri e di alcune cortine murarie. Durante il </a:t>
            </a:r>
            <a:r>
              <a:rPr lang="it-IT" sz="2400" b="1" dirty="0" err="1">
                <a:solidFill>
                  <a:srgbClr val="446968"/>
                </a:solidFill>
                <a:latin typeface="Arial" charset="0"/>
              </a:rPr>
              <a:t>viceregno</a:t>
            </a:r>
            <a:r>
              <a:rPr lang="it-IT" sz="2400" b="1" dirty="0">
                <a:solidFill>
                  <a:srgbClr val="446968"/>
                </a:solidFill>
                <a:latin typeface="Arial" charset="0"/>
              </a:rPr>
              <a:t> spagnolo (1504-1707) il castello, chiamato Sant'Ermo e poi Sant'Elmo, viene trasformato in fortezza difensiva per volere di Don Pedro de Toledo (viceré dal 1532 al 1553.  </a:t>
            </a:r>
          </a:p>
          <a:p>
            <a:r>
              <a:rPr lang="it-IT" sz="2400" b="1" dirty="0">
                <a:solidFill>
                  <a:srgbClr val="446968"/>
                </a:solidFill>
                <a:latin typeface="Arial" charset="0"/>
              </a:rPr>
              <a:t>La costruzione dell'edificio nell'attuale configurazione, a pianta stellare, inizia nel 1537 e nel 1538 viene posta sul portale di ingresso l'epigrafe, sormontata dallo stemma di Carlo V con l'aquila bicipite asburgica. </a:t>
            </a:r>
          </a:p>
          <a:p>
            <a:r>
              <a:rPr lang="it-IT" sz="2400" b="1" dirty="0">
                <a:solidFill>
                  <a:srgbClr val="446968"/>
                </a:solidFill>
                <a:latin typeface="Arial" charset="0"/>
              </a:rPr>
              <a:t>Nel 1547 Pietro Prato costruisce la chiesa, distrutta nel 1587. Tra il 1599 ed il 1610 il castello è interessato da lavori di restauro, opera di Domenico Fontana, nel cui ambito viene riedificata la chiesa all'interno del piazzale, la dimora del castellano e il ponte levatoio. </a:t>
            </a:r>
          </a:p>
          <a:p>
            <a:r>
              <a:rPr lang="it-IT" sz="2400" b="1" dirty="0">
                <a:solidFill>
                  <a:srgbClr val="446968"/>
                </a:solidFill>
                <a:latin typeface="Arial" charset="0"/>
              </a:rPr>
              <a:t>Dal 1860, allontanatosi l'ultimo presidio borbonico, Castel Sant'Elmo è stato adibito a carcere militare fino al 1952. Successivamente la fortezza è passata al demanio militare fino al 1976, anno in cui ha avuto inizio un imponente intervento di restauro ad opera del Provveditorato alle Opere Pubbliche della Campania.</a:t>
            </a:r>
            <a:r>
              <a:rPr lang="it-IT" sz="2400" b="1" dirty="0">
                <a:latin typeface="Arial" charset="0"/>
              </a:rPr>
              <a:t> </a:t>
            </a:r>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52146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446968"/>
                </a:solidFill>
              </a:rPr>
              <a:t>Il Castello Adibito A Carcere</a:t>
            </a:r>
          </a:p>
        </p:txBody>
      </p:sp>
      <p:sp>
        <p:nvSpPr>
          <p:cNvPr id="3" name="Segnaposto contenuto 2"/>
          <p:cNvSpPr>
            <a:spLocks noGrp="1"/>
          </p:cNvSpPr>
          <p:nvPr>
            <p:ph idx="1"/>
          </p:nvPr>
        </p:nvSpPr>
        <p:spPr/>
        <p:txBody>
          <a:bodyPr vert="horz" lIns="91440" tIns="45720" rIns="91440" bIns="45720" rtlCol="0" anchor="t">
            <a:normAutofit/>
          </a:bodyPr>
          <a:lstStyle/>
          <a:p>
            <a:r>
              <a:rPr lang="it-IT" b="1" i="1" dirty="0">
                <a:solidFill>
                  <a:srgbClr val="446968"/>
                </a:solidFill>
                <a:latin typeface="Candara" charset="0"/>
              </a:rPr>
              <a:t>Dal 1604 la fortezza di Sant'Elmo venne utilizzata come carcere per rinchiudervi prigionieri illustri. Alla fine del XVIII secolo vennero incarcerati i </a:t>
            </a:r>
            <a:r>
              <a:rPr lang="it-IT" b="1" i="1" dirty="0" err="1">
                <a:solidFill>
                  <a:srgbClr val="446968"/>
                </a:solidFill>
                <a:latin typeface="Candara" charset="0"/>
              </a:rPr>
              <a:t>neogiacobini</a:t>
            </a:r>
            <a:r>
              <a:rPr lang="it-IT" b="1" i="1" dirty="0">
                <a:solidFill>
                  <a:srgbClr val="446968"/>
                </a:solidFill>
                <a:latin typeface="Candara" charset="0"/>
              </a:rPr>
              <a:t> che si erano uniti in società segrete per instaurare una Repubblica Napoletana. Tra i tanti ricordiamo Gennaro Serra di Cassano, Giuliano Colonna di Stigliano, Ettore </a:t>
            </a:r>
            <a:r>
              <a:rPr lang="it-IT" b="1" i="1" dirty="0" err="1">
                <a:solidFill>
                  <a:srgbClr val="446968"/>
                </a:solidFill>
                <a:latin typeface="Candara" charset="0"/>
              </a:rPr>
              <a:t>Carafa</a:t>
            </a:r>
            <a:r>
              <a:rPr lang="it-IT" b="1" i="1" dirty="0">
                <a:solidFill>
                  <a:srgbClr val="446968"/>
                </a:solidFill>
                <a:latin typeface="Candara" charset="0"/>
              </a:rPr>
              <a:t> d'Andria, Mario Pagano, Ferdinando Pepe. </a:t>
            </a:r>
          </a:p>
          <a:p>
            <a:r>
              <a:rPr lang="it-IT" b="1" i="1" dirty="0">
                <a:solidFill>
                  <a:srgbClr val="446968"/>
                </a:solidFill>
                <a:latin typeface="Candara" charset="0"/>
              </a:rPr>
              <a:t>Quando i repubblicani riuscirono ad impadronirsi del castello e fu proclamata la Repubblica Napoletana, sulla vetta della fortezza venne innalzata la bandiera tricolore: gialla, rossa e turchina. A questa celebrazione prese parte anche la scrittrice e giornalista Eleonora Pimentel Fonseca con un Inno alla Libertà, da lei composto; arrestata alla fine della repubblica fu giudicata e condannata a morte per impiccagione. </a:t>
            </a:r>
          </a:p>
          <a:p>
            <a:r>
              <a:rPr lang="it-IT" b="1" i="1" dirty="0">
                <a:solidFill>
                  <a:srgbClr val="446968"/>
                </a:solidFill>
                <a:latin typeface="Candara" charset="0"/>
              </a:rPr>
              <a:t>Dopo l'entrata in Napoli di Garibaldi, l'esercito borbonico lasciò il castello: il 9 settembre 1860 sul punto più alto della roccaforte sventolava il Tricolore italiano con lo stemma sabaudo</a:t>
            </a:r>
            <a:r>
              <a:rPr lang="it-IT" dirty="0">
                <a:solidFill>
                  <a:srgbClr val="446968"/>
                </a:solidFill>
                <a:latin typeface="Candara" charset="0"/>
              </a:rPr>
              <a:t>.</a:t>
            </a:r>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3334835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446968"/>
                </a:solidFill>
              </a:rPr>
              <a:t>Descrizione </a:t>
            </a:r>
            <a:r>
              <a:rPr lang="it-IT" dirty="0" smtClean="0">
                <a:solidFill>
                  <a:srgbClr val="446968"/>
                </a:solidFill>
              </a:rPr>
              <a:t>interni????</a:t>
            </a:r>
            <a:endParaRPr lang="it-IT" dirty="0">
              <a:solidFill>
                <a:srgbClr val="446968"/>
              </a:solidFill>
            </a:endParaRPr>
          </a:p>
        </p:txBody>
      </p:sp>
      <p:sp>
        <p:nvSpPr>
          <p:cNvPr id="3" name="Segnaposto contenuto 2"/>
          <p:cNvSpPr>
            <a:spLocks noGrp="1"/>
          </p:cNvSpPr>
          <p:nvPr>
            <p:ph idx="1"/>
          </p:nvPr>
        </p:nvSpPr>
        <p:spPr/>
        <p:txBody>
          <a:bodyPr vert="horz" lIns="91440" tIns="45720" rIns="91440" bIns="45720" rtlCol="0" anchor="t">
            <a:normAutofit fontScale="85000" lnSpcReduction="20000"/>
          </a:bodyPr>
          <a:lstStyle/>
          <a:p>
            <a:pPr algn="ctr"/>
            <a:r>
              <a:rPr lang="it-IT" sz="2800" b="1" i="1" dirty="0">
                <a:solidFill>
                  <a:srgbClr val="446968"/>
                </a:solidFill>
                <a:latin typeface="Candara" charset="0"/>
              </a:rPr>
              <a:t>Dopo aver attraversato l’ingresso, </a:t>
            </a:r>
            <a:r>
              <a:rPr lang="it-IT" sz="2800" b="1" i="1" dirty="0" smtClean="0">
                <a:solidFill>
                  <a:srgbClr val="446968"/>
                </a:solidFill>
                <a:latin typeface="Candara" charset="0"/>
              </a:rPr>
              <a:t>dopo </a:t>
            </a:r>
            <a:r>
              <a:rPr lang="it-IT" sz="2800" b="1" i="1" dirty="0">
                <a:solidFill>
                  <a:srgbClr val="446968"/>
                </a:solidFill>
                <a:latin typeface="Candara" charset="0"/>
              </a:rPr>
              <a:t>il ponticello vi è la Grotta dell'Eremita, un antro che, secondo la tradizione, avrebbe ospitato in tempi antichissimi un anacoreta. </a:t>
            </a:r>
          </a:p>
          <a:p>
            <a:pPr algn="ctr"/>
            <a:r>
              <a:rPr lang="it-IT" sz="2800" b="1" i="1" dirty="0">
                <a:latin typeface="Candara" charset="0"/>
              </a:rPr>
              <a:t> </a:t>
            </a:r>
            <a:r>
              <a:rPr lang="it-IT" sz="2800" b="1" i="1" dirty="0">
                <a:solidFill>
                  <a:srgbClr val="446968"/>
                </a:solidFill>
                <a:latin typeface="Candara" charset="0"/>
              </a:rPr>
              <a:t>Sul portale in piperno campeggia lo stemma imperiale di Carlo V, con l'aquila bicipite e un'iscrizione in marmo che ricorda il suo regno. Nell'ingresso, a sinistra, è stato collocato, in età napoleonica, un cancello a ghigliottina realizzato nello stile dell'epoca. Dopo questo secondo ingresso ha inizio la rampa finale di ingresso al castello: nella seconda curva si apre, a destra, un'ampia finestra che affaccia sulla città e sul centro storico. Più avanti ancora, sulla destra, un portale in tufo e piperno introduce nei locali adibiti a carcere. </a:t>
            </a:r>
          </a:p>
          <a:p>
            <a:pPr algn="ctr"/>
            <a:r>
              <a:rPr lang="it-IT" sz="2800" b="1" i="1" dirty="0">
                <a:solidFill>
                  <a:srgbClr val="446968"/>
                </a:solidFill>
                <a:latin typeface="Candara" charset="0"/>
              </a:rPr>
              <a:t>Alla sinistra di questo ambiente si può notare un altro locale con ampia finestra, adibito ancora a prigione, dal quale si intravede il carcere dei prigionieri comuni.</a:t>
            </a:r>
            <a:r>
              <a:rPr lang="it-IT" dirty="0">
                <a:solidFill>
                  <a:srgbClr val="446968"/>
                </a:solidFill>
                <a:latin typeface="Candara" charset="0"/>
              </a:rPr>
              <a:t> </a:t>
            </a:r>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328486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73018" y="1440392"/>
            <a:ext cx="10058400" cy="1609344"/>
          </a:xfrm>
        </p:spPr>
        <p:txBody>
          <a:bodyPr/>
          <a:lstStyle/>
          <a:p>
            <a:endParaRPr lang="it-IT"/>
          </a:p>
        </p:txBody>
      </p:sp>
      <p:sp>
        <p:nvSpPr>
          <p:cNvPr id="3" name="Segnaposto contenuto 2"/>
          <p:cNvSpPr>
            <a:spLocks noGrp="1"/>
          </p:cNvSpPr>
          <p:nvPr>
            <p:ph idx="1"/>
          </p:nvPr>
        </p:nvSpPr>
        <p:spPr>
          <a:xfrm>
            <a:off x="365731" y="309986"/>
            <a:ext cx="10762644" cy="5862214"/>
          </a:xfrm>
        </p:spPr>
        <p:txBody>
          <a:bodyPr vert="horz" lIns="91440" tIns="45720" rIns="91440" bIns="45720" rtlCol="0" anchor="t">
            <a:normAutofit fontScale="85000" lnSpcReduction="20000"/>
          </a:bodyPr>
          <a:lstStyle/>
          <a:p>
            <a:r>
              <a:rPr lang="it-IT" sz="3600" b="1" i="1" dirty="0">
                <a:solidFill>
                  <a:srgbClr val="446968"/>
                </a:solidFill>
                <a:latin typeface="Arial" charset="0"/>
              </a:rPr>
              <a:t>Sulla Piazza d'Armi si erge la Torre del Castellano: gli ambienti che la compongono rappresentano quanto rimane dell'alloggio del comandante e del personale del castello. La pavimentazione del piazzale è dell’ epoca della costruzione. </a:t>
            </a:r>
          </a:p>
          <a:p>
            <a:r>
              <a:rPr lang="it-IT" sz="3600" b="1" i="1" dirty="0">
                <a:solidFill>
                  <a:srgbClr val="446968"/>
                </a:solidFill>
                <a:latin typeface="Arial" charset="0"/>
                <a:hlinkClick r:id="rId3"/>
              </a:rPr>
              <a:t>  </a:t>
            </a:r>
            <a:r>
              <a:rPr lang="it-IT" sz="3600" b="1" i="1" dirty="0">
                <a:solidFill>
                  <a:srgbClr val="446968"/>
                </a:solidFill>
                <a:latin typeface="Calibri" charset="0"/>
              </a:rPr>
              <a:t> </a:t>
            </a:r>
          </a:p>
          <a:p>
            <a:r>
              <a:rPr lang="it-IT" sz="3600" b="1" i="1" dirty="0">
                <a:solidFill>
                  <a:srgbClr val="446968"/>
                </a:solidFill>
                <a:latin typeface="Arial" charset="0"/>
              </a:rPr>
              <a:t>Al di sotto del piazzale sono due enormi cisterne che assicuravano l'approvvigionamento di acqua al presidio in caso di assedio.  </a:t>
            </a:r>
          </a:p>
          <a:p>
            <a:r>
              <a:rPr lang="it-IT" sz="3600" b="1" i="1" dirty="0">
                <a:solidFill>
                  <a:srgbClr val="446968"/>
                </a:solidFill>
                <a:latin typeface="Arial" charset="0"/>
              </a:rPr>
              <a:t>Sulla sinistra della torre vi è una piccola rampa, seguendo la quale si giunge ad una terrazza che dà sulla parte occidentale della città. </a:t>
            </a:r>
          </a:p>
          <a:p>
            <a:r>
              <a:rPr lang="it-IT" sz="3600" b="1" i="1" dirty="0">
                <a:solidFill>
                  <a:srgbClr val="724313"/>
                </a:solidFill>
                <a:latin typeface="Arial" charset="0"/>
              </a:rPr>
              <a:t> </a:t>
            </a:r>
            <a:r>
              <a:rPr lang="it-IT" sz="3600" b="1" i="1" dirty="0">
                <a:solidFill>
                  <a:srgbClr val="446968"/>
                </a:solidFill>
                <a:latin typeface="Arial" charset="0"/>
              </a:rPr>
              <a:t>Proseguendo, sulla sinistra, si continua con l'ingresso a quei locali che furono adibiti fin dal 1915 a prigione militare. </a:t>
            </a:r>
          </a:p>
          <a:p>
            <a:endParaRPr lang="it-IT" dirty="0">
              <a:latin typeface="Candara" charset="0"/>
            </a:endParaRPr>
          </a:p>
          <a:p>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2006402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Prima della piazza d'armi, sulla sinistra, ancora tre spaziose aperture dalle quali si può ammirare un panorama di Napoli che spazia da Capodichino a Capodimonte e alla collina dei Camaldoli.</a:t>
            </a:r>
            <a:endParaRPr lang="it-IT" dirty="0"/>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308304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smtClean="0">
                <a:solidFill>
                  <a:srgbClr val="446968"/>
                </a:solidFill>
                <a:latin typeface="+mn-lt"/>
              </a:rPr>
              <a:t>Santa Lucia  oggi e …ieri</a:t>
            </a:r>
            <a:endParaRPr lang="it-IT" sz="3200" dirty="0">
              <a:solidFill>
                <a:srgbClr val="446968"/>
              </a:solidFill>
              <a:latin typeface="+mn-lt"/>
            </a:endParaRPr>
          </a:p>
        </p:txBody>
      </p:sp>
      <p:sp>
        <p:nvSpPr>
          <p:cNvPr id="3" name="Segnaposto contenuto 2"/>
          <p:cNvSpPr>
            <a:spLocks noGrp="1"/>
          </p:cNvSpPr>
          <p:nvPr>
            <p:ph idx="1"/>
          </p:nvPr>
        </p:nvSpPr>
        <p:spPr/>
        <p:txBody>
          <a:bodyPr vert="horz" lIns="91440" tIns="45720" rIns="91440" bIns="45720" rtlCol="0" anchor="t">
            <a:normAutofit fontScale="77500" lnSpcReduction="20000"/>
          </a:bodyPr>
          <a:lstStyle/>
          <a:p>
            <a:pPr marL="0" indent="0">
              <a:buNone/>
            </a:pPr>
            <a:r>
              <a:rPr lang="it-IT" b="1" i="1" dirty="0">
                <a:solidFill>
                  <a:srgbClr val="446968"/>
                </a:solidFill>
                <a:latin typeface="Candara" charset="0"/>
              </a:rPr>
              <a:t>&lt;&lt; Qua vivono i Luciani. Una tribù nella tribù &gt;&gt; spiegò , sorridendo. &lt;&lt; Pescatori, contrabbandieri,  ladri,  morti di fame.  Ma più orgogliosi d’un re.  Forse perciò vanno d’accordo con Ferdinando.  Va a pescare con loro,  vende il pesce…&gt;&gt;</a:t>
            </a:r>
          </a:p>
          <a:p>
            <a:pPr marL="0" indent="0">
              <a:buNone/>
            </a:pPr>
            <a:r>
              <a:rPr lang="it-IT" b="1" i="1" dirty="0">
                <a:solidFill>
                  <a:srgbClr val="446968"/>
                </a:solidFill>
                <a:latin typeface="Candara" charset="0"/>
              </a:rPr>
              <a:t>&lt;&lt; Ma no! &gt;&gt;</a:t>
            </a:r>
          </a:p>
          <a:p>
            <a:pPr marL="0" indent="0">
              <a:buNone/>
            </a:pPr>
            <a:r>
              <a:rPr lang="it-IT" b="1" i="1" dirty="0">
                <a:solidFill>
                  <a:srgbClr val="446968"/>
                </a:solidFill>
                <a:latin typeface="Candara" charset="0"/>
              </a:rPr>
              <a:t>&lt;&lt; Dicono. Io non l’ho visto, ma non ci sarebbe da stupirsi. Con l’educazione che gl’impartisce Sannicandro …&gt;&gt;</a:t>
            </a:r>
          </a:p>
          <a:p>
            <a:pPr marL="0" indent="0">
              <a:buNone/>
            </a:pPr>
            <a:r>
              <a:rPr lang="it-IT" b="1" i="1" dirty="0">
                <a:solidFill>
                  <a:srgbClr val="FF0000"/>
                </a:solidFill>
                <a:latin typeface="Candara" charset="0"/>
              </a:rPr>
              <a:t>Eleonora chiese d’entrare nel Pallonetto,  </a:t>
            </a:r>
            <a:r>
              <a:rPr lang="it-IT" b="1" i="1" dirty="0" err="1">
                <a:solidFill>
                  <a:srgbClr val="FF0000"/>
                </a:solidFill>
                <a:latin typeface="Candara" charset="0"/>
              </a:rPr>
              <a:t>Sanges</a:t>
            </a:r>
            <a:r>
              <a:rPr lang="it-IT" b="1" i="1" dirty="0">
                <a:solidFill>
                  <a:srgbClr val="FF0000"/>
                </a:solidFill>
                <a:latin typeface="Candara" charset="0"/>
              </a:rPr>
              <a:t>  </a:t>
            </a:r>
            <a:r>
              <a:rPr lang="it-IT" b="1" i="1" dirty="0" smtClean="0">
                <a:solidFill>
                  <a:srgbClr val="FF0000"/>
                </a:solidFill>
                <a:latin typeface="Candara" charset="0"/>
              </a:rPr>
              <a:t>la dissuase</a:t>
            </a:r>
            <a:endParaRPr lang="it-IT" b="1" i="1" dirty="0">
              <a:solidFill>
                <a:srgbClr val="FF0000"/>
              </a:solidFill>
              <a:latin typeface="Candara" charset="0"/>
            </a:endParaRPr>
          </a:p>
          <a:p>
            <a:pPr marL="0" indent="0">
              <a:buNone/>
            </a:pPr>
            <a:r>
              <a:rPr lang="it-IT" b="1" i="1" dirty="0">
                <a:solidFill>
                  <a:srgbClr val="446968"/>
                </a:solidFill>
                <a:latin typeface="Candara" charset="0"/>
              </a:rPr>
              <a:t>&lt;&lt; Non sopportano intrusioni. &gt;&gt;</a:t>
            </a:r>
          </a:p>
          <a:p>
            <a:pPr marL="0" indent="0">
              <a:buNone/>
            </a:pPr>
            <a:r>
              <a:rPr lang="it-IT" b="1" i="1" dirty="0">
                <a:solidFill>
                  <a:srgbClr val="446968"/>
                </a:solidFill>
                <a:latin typeface="Candara" charset="0"/>
              </a:rPr>
              <a:t>&lt;&lt; Ma dove sono?  Voglio vederli. &gt;&gt;</a:t>
            </a:r>
          </a:p>
          <a:p>
            <a:pPr marL="0" indent="0">
              <a:buNone/>
            </a:pPr>
            <a:r>
              <a:rPr lang="it-IT" b="1" i="1" dirty="0">
                <a:solidFill>
                  <a:srgbClr val="446968"/>
                </a:solidFill>
                <a:latin typeface="Candara" charset="0"/>
              </a:rPr>
              <a:t>Lui rise: &lt;&lt; Stanno qui intorno,  </a:t>
            </a:r>
            <a:r>
              <a:rPr lang="it-IT" b="1" i="1" dirty="0" err="1">
                <a:solidFill>
                  <a:srgbClr val="446968"/>
                </a:solidFill>
                <a:latin typeface="Candara" charset="0"/>
              </a:rPr>
              <a:t>Lenòr</a:t>
            </a:r>
            <a:r>
              <a:rPr lang="it-IT" b="1" i="1" dirty="0">
                <a:solidFill>
                  <a:srgbClr val="446968"/>
                </a:solidFill>
                <a:latin typeface="Candara" charset="0"/>
              </a:rPr>
              <a:t>.  Tutti quelli che vedi con la faccia intelligente,  gli occhi neri e provocatori, sono Luciani &gt;&gt;.</a:t>
            </a:r>
          </a:p>
          <a:p>
            <a:pPr marL="0" indent="0">
              <a:buNone/>
            </a:pPr>
            <a:r>
              <a:rPr lang="it-IT" b="1" i="1" dirty="0">
                <a:solidFill>
                  <a:srgbClr val="446968"/>
                </a:solidFill>
                <a:latin typeface="Candara" charset="0"/>
              </a:rPr>
              <a:t>&lt;&lt; Ma questi che vedo sono piccoli, sparuti.  Con le gambe storte &gt;&gt;. Si lamentò ,  delusa,  </a:t>
            </a:r>
            <a:r>
              <a:rPr lang="it-IT" b="1" i="1" dirty="0" err="1">
                <a:solidFill>
                  <a:srgbClr val="446968"/>
                </a:solidFill>
                <a:latin typeface="Candara" charset="0"/>
              </a:rPr>
              <a:t>Sanges</a:t>
            </a:r>
            <a:r>
              <a:rPr lang="it-IT" b="1" i="1" dirty="0">
                <a:solidFill>
                  <a:srgbClr val="446968"/>
                </a:solidFill>
                <a:latin typeface="Candara" charset="0"/>
              </a:rPr>
              <a:t> tornò a ridere.</a:t>
            </a:r>
          </a:p>
          <a:p>
            <a:pPr marL="0" indent="0">
              <a:buNone/>
            </a:pPr>
            <a:r>
              <a:rPr lang="it-IT" b="1" i="1" dirty="0">
                <a:solidFill>
                  <a:srgbClr val="FF0000"/>
                </a:solidFill>
                <a:latin typeface="Candara" charset="0"/>
              </a:rPr>
              <a:t>&lt;&lt; Chi credevi di vedere?  Giganti?  La razza a Napoli s’è guastata da quando sono venuti gli Spagnoli. Una volta a Napoli era piena di gente alta,  chiara:  i frutti svevi e angioini .  Poi gli spagnoli ci han fatto diventare piccoli,  storti e come alcuni sostengono,  </a:t>
            </a:r>
            <a:r>
              <a:rPr lang="it-IT" b="1" i="1" dirty="0" smtClean="0">
                <a:solidFill>
                  <a:srgbClr val="FF0000"/>
                </a:solidFill>
                <a:latin typeface="Candara" charset="0"/>
              </a:rPr>
              <a:t>lugubri </a:t>
            </a:r>
            <a:r>
              <a:rPr lang="it-IT" b="1" i="1" dirty="0">
                <a:solidFill>
                  <a:srgbClr val="FF0000"/>
                </a:solidFill>
                <a:latin typeface="Candara" charset="0"/>
              </a:rPr>
              <a:t>e crudeli. &gt;&gt;</a:t>
            </a:r>
          </a:p>
          <a:p>
            <a:pPr marL="0" indent="0">
              <a:buNone/>
            </a:pPr>
            <a:endParaRPr lang="it-IT" b="1" i="1" dirty="0">
              <a:solidFill>
                <a:srgbClr val="FF0000"/>
              </a:solidFill>
              <a:latin typeface="Candara" charset="0"/>
            </a:endParaRPr>
          </a:p>
          <a:p>
            <a:pPr marL="0" indent="0">
              <a:buNone/>
            </a:pPr>
            <a:endParaRPr lang="it-IT" b="1" i="1" dirty="0">
              <a:latin typeface="Candara" charset="0"/>
            </a:endParaRPr>
          </a:p>
          <a:p>
            <a:pPr marL="0" indent="0">
              <a:buNone/>
            </a:pPr>
            <a:endParaRPr lang="it-IT" b="1" i="1" dirty="0">
              <a:latin typeface="Candara" charset="0"/>
            </a:endParaRPr>
          </a:p>
          <a:p>
            <a:pPr marL="0" indent="0">
              <a:buNone/>
            </a:pPr>
            <a:endParaRPr lang="it-IT" b="1" i="1" dirty="0">
              <a:latin typeface="Candara" charset="0"/>
            </a:endParaRPr>
          </a:p>
          <a:p>
            <a:pPr marL="0" indent="0">
              <a:buNone/>
            </a:pPr>
            <a:endParaRPr lang="it-IT" b="1" i="1" dirty="0">
              <a:latin typeface="Candara" charset="0"/>
            </a:endParaRPr>
          </a:p>
          <a:p>
            <a:pPr marL="0" indent="0">
              <a:buNone/>
            </a:pPr>
            <a:endParaRPr lang="it-IT" b="1" i="1" dirty="0">
              <a:latin typeface="Candara" charset="0"/>
            </a:endParaRPr>
          </a:p>
          <a:p>
            <a:pPr marL="0" indent="0">
              <a:buNone/>
            </a:pPr>
            <a:endParaRPr lang="it-IT" b="1" i="1" dirty="0">
              <a:latin typeface="Candara" charset="0"/>
            </a:endParaRPr>
          </a:p>
          <a:p>
            <a:endParaRPr lang="it-IT" b="1" i="1" dirty="0">
              <a:latin typeface="Candara" charset="0"/>
            </a:endParaRPr>
          </a:p>
        </p:txBody>
      </p:sp>
      <p:sp>
        <p:nvSpPr>
          <p:cNvPr id="4" name="Segnaposto piè di pagina 3"/>
          <p:cNvSpPr>
            <a:spLocks noGrp="1"/>
          </p:cNvSpPr>
          <p:nvPr>
            <p:ph type="ftr" sz="quarter" idx="11"/>
          </p:nvPr>
        </p:nvSpPr>
        <p:spPr/>
        <p:txBody>
          <a:bodyPr/>
          <a:lstStyle/>
          <a:p>
            <a:r>
              <a:rPr lang="it-IT" smtClean="0"/>
              <a:t>I.S.I.S. Antonio Serra / Classe IV F  Tutor Patrizia Rateni</a:t>
            </a:r>
            <a:endParaRPr lang="de-DE"/>
          </a:p>
        </p:txBody>
      </p:sp>
    </p:spTree>
    <p:extLst>
      <p:ext uri="{BB962C8B-B14F-4D97-AF65-F5344CB8AC3E}">
        <p14:creationId xmlns:p14="http://schemas.microsoft.com/office/powerpoint/2010/main" xmlns="" val="1788652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Legno">
      <a:majorFont>
        <a:latin typeface="Arial Black"/>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BE1B6DD8-9976-4550-A6F4-B2DD4EA939D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0</TotalTime>
  <Words>2017</Words>
  <Application>Microsoft Office PowerPoint</Application>
  <PresentationFormat>Personalizzato</PresentationFormat>
  <Paragraphs>95</Paragraphs>
  <Slides>13</Slides>
  <Notes>13</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Legno</vt:lpstr>
      <vt:lpstr> Il Resto Di Niente</vt:lpstr>
      <vt:lpstr> I luoghi della rivoluzione</vt:lpstr>
      <vt:lpstr>Castel Sant'Elmo..</vt:lpstr>
      <vt:lpstr>Sulle tracce della storia</vt:lpstr>
      <vt:lpstr>Il Castello Adibito A Carcere</vt:lpstr>
      <vt:lpstr>Descrizione interni????</vt:lpstr>
      <vt:lpstr>Diapositiva 7</vt:lpstr>
      <vt:lpstr>Diapositiva 8</vt:lpstr>
      <vt:lpstr>Santa Lucia  oggi e …ieri</vt:lpstr>
      <vt:lpstr>Diapositiva 10</vt:lpstr>
      <vt:lpstr>Largo di Palazzo</vt:lpstr>
      <vt:lpstr>DOVE HA ABITATO A NAPOLI ELEONORA PIMENTEL FONSECA?</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Resto Del Niente</dc:title>
  <dc:creator/>
  <cp:lastModifiedBy/>
  <cp:revision>2</cp:revision>
  <dcterms:created xsi:type="dcterms:W3CDTF">2012-07-30T23:18:30Z</dcterms:created>
  <dcterms:modified xsi:type="dcterms:W3CDTF">2017-03-09T12:33:02Z</dcterms:modified>
</cp:coreProperties>
</file>